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0"/>
  </p:notesMasterIdLst>
  <p:sldIdLst>
    <p:sldId id="269" r:id="rId2"/>
    <p:sldId id="270" r:id="rId3"/>
    <p:sldId id="271" r:id="rId4"/>
    <p:sldId id="272" r:id="rId5"/>
    <p:sldId id="273" r:id="rId6"/>
    <p:sldId id="274" r:id="rId7"/>
    <p:sldId id="275" r:id="rId8"/>
    <p:sldId id="276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6D035"/>
    <a:srgbClr val="85D52B"/>
    <a:srgbClr val="445878"/>
    <a:srgbClr val="141313"/>
    <a:srgbClr val="787978"/>
    <a:srgbClr val="2F9E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6" d="100"/>
          <a:sy n="96" d="100"/>
        </p:scale>
        <p:origin x="-2816" y="-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4C25C0-C219-8C44-A907-9883A5C18CAB}" type="datetimeFigureOut">
              <a:rPr lang="en-US" smtClean="0"/>
              <a:t>11/18/13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7F314B-B234-5744-A2A2-C6348134A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373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DDCE75-B718-451B-B6C3-91BEA99609A0}" type="slidenum">
              <a:rPr lang="en-US" smtClean="0">
                <a:latin typeface="Arial" pitchFamily="34" charset="0"/>
                <a:cs typeface="Arial" pitchFamily="34" charset="0"/>
              </a:rPr>
              <a:pPr/>
              <a:t>4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640549-13E1-4DA3-9455-C83ACAD87EC1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86138"/>
            <a:ext cx="7848600" cy="1587"/>
          </a:xfrm>
          <a:prstGeom prst="line">
            <a:avLst/>
          </a:prstGeom>
          <a:ln w="38100" cmpd="sng">
            <a:solidFill>
              <a:srgbClr val="445878"/>
            </a:solidFill>
            <a:prstDash val="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78797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472F1-BB71-444A-B15A-96485E43985E}" type="datetime2">
              <a:rPr lang="en-US"/>
              <a:pPr>
                <a:defRPr/>
              </a:pPr>
              <a:t>Monday, November 18, 13</a:t>
            </a:fld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29CCB-9690-FB48-A3F1-5B31AB08FD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683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>
                <a:solidFill>
                  <a:srgbClr val="787978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66360"/>
          </a:xfrm>
        </p:spPr>
        <p:txBody>
          <a:bodyPr/>
          <a:lstStyle>
            <a:lvl1pPr>
              <a:buClr>
                <a:srgbClr val="FF0000"/>
              </a:buClr>
              <a:defRPr>
                <a:solidFill>
                  <a:srgbClr val="141313"/>
                </a:solidFill>
              </a:defRPr>
            </a:lvl1pPr>
            <a:lvl2pPr>
              <a:buClr>
                <a:srgbClr val="FF0000"/>
              </a:buClr>
              <a:defRPr>
                <a:solidFill>
                  <a:srgbClr val="141313"/>
                </a:solidFill>
              </a:defRPr>
            </a:lvl2pPr>
            <a:lvl3pPr>
              <a:buClr>
                <a:srgbClr val="FF0000"/>
              </a:buClr>
              <a:defRPr>
                <a:solidFill>
                  <a:srgbClr val="141313"/>
                </a:solidFill>
              </a:defRPr>
            </a:lvl3pPr>
            <a:lvl4pPr>
              <a:buClr>
                <a:srgbClr val="FF0000"/>
              </a:buClr>
              <a:defRPr>
                <a:solidFill>
                  <a:srgbClr val="141313"/>
                </a:solidFill>
              </a:defRPr>
            </a:lvl4pPr>
            <a:lvl5pPr>
              <a:buClr>
                <a:srgbClr val="FF0000"/>
              </a:buClr>
              <a:defRPr>
                <a:solidFill>
                  <a:srgbClr val="141313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7F195-694A-C745-A481-4A54DA93ECB3}" type="datetime2">
              <a:rPr lang="en-US"/>
              <a:pPr>
                <a:defRPr/>
              </a:pPr>
              <a:t>Monday, November 18, 13</a:t>
            </a:fld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9B36D-2770-5E40-B136-62BA901FA1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317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-117390"/>
            <a:ext cx="9250430" cy="6445799"/>
          </a:xfrm>
          <a:prstGeom prst="rect">
            <a:avLst/>
          </a:prstGeom>
          <a:solidFill>
            <a:srgbClr val="7879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-106729" y="6328409"/>
            <a:ext cx="9443671" cy="529591"/>
          </a:xfrm>
          <a:prstGeom prst="rect">
            <a:avLst/>
          </a:prstGeom>
          <a:solidFill>
            <a:srgbClr val="D4B7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419746"/>
            <a:ext cx="2895600" cy="3286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FEE547-D67D-974A-BA43-FBC897C5B1A9}" type="datetime2">
              <a:rPr lang="en-US"/>
              <a:pPr>
                <a:defRPr/>
              </a:pPr>
              <a:t>Monday, November 18, 13</a:t>
            </a:fld>
            <a:endParaRPr lang="en-US" dirty="0"/>
          </a:p>
        </p:txBody>
      </p:sp>
      <p:sp>
        <p:nvSpPr>
          <p:cNvPr id="1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20000" y="6419746"/>
            <a:ext cx="1066800" cy="3286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644695-807A-7544-81A4-AB202D6D7B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130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l">
              <a:buNone/>
              <a:defRPr sz="2200" b="0">
                <a:solidFill>
                  <a:srgbClr val="445878"/>
                </a:solidFill>
                <a:latin typeface="Franklin Gothic Medium"/>
                <a:cs typeface="Franklin Gothic Medium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694737"/>
          </a:xfrm>
        </p:spPr>
        <p:txBody>
          <a:bodyPr/>
          <a:lstStyle>
            <a:lvl1pPr>
              <a:buClr>
                <a:srgbClr val="787978"/>
              </a:buClr>
              <a:defRPr sz="2200">
                <a:solidFill>
                  <a:srgbClr val="141313"/>
                </a:solidFill>
              </a:defRPr>
            </a:lvl1pPr>
            <a:lvl2pPr>
              <a:buClr>
                <a:srgbClr val="787978"/>
              </a:buClr>
              <a:defRPr sz="2000">
                <a:solidFill>
                  <a:srgbClr val="141313"/>
                </a:solidFill>
              </a:defRPr>
            </a:lvl2pPr>
            <a:lvl3pPr>
              <a:buClr>
                <a:srgbClr val="787978"/>
              </a:buClr>
              <a:defRPr sz="1800">
                <a:solidFill>
                  <a:srgbClr val="141313"/>
                </a:solidFill>
              </a:defRPr>
            </a:lvl3pPr>
            <a:lvl4pPr>
              <a:buClr>
                <a:srgbClr val="787978"/>
              </a:buClr>
              <a:defRPr sz="1600">
                <a:solidFill>
                  <a:srgbClr val="141313"/>
                </a:solidFill>
              </a:defRPr>
            </a:lvl4pPr>
            <a:lvl5pPr>
              <a:buClr>
                <a:srgbClr val="787978"/>
              </a:buClr>
              <a:defRPr sz="1600">
                <a:solidFill>
                  <a:srgbClr val="141313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l">
              <a:buNone/>
              <a:defRPr lang="en-US" sz="2200" b="0" kern="1200" dirty="0" smtClean="0">
                <a:solidFill>
                  <a:srgbClr val="445878"/>
                </a:solidFill>
                <a:latin typeface="Franklin Gothic Medium"/>
                <a:ea typeface="+mn-ea"/>
                <a:cs typeface="Franklin Gothic Medium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694737"/>
          </a:xfrm>
        </p:spPr>
        <p:txBody>
          <a:bodyPr/>
          <a:lstStyle>
            <a:lvl1pPr>
              <a:buClr>
                <a:srgbClr val="787978"/>
              </a:buClr>
              <a:defRPr sz="2200">
                <a:solidFill>
                  <a:srgbClr val="141313"/>
                </a:solidFill>
              </a:defRPr>
            </a:lvl1pPr>
            <a:lvl2pPr>
              <a:buClr>
                <a:srgbClr val="787978"/>
              </a:buClr>
              <a:defRPr sz="2000">
                <a:solidFill>
                  <a:srgbClr val="141313"/>
                </a:solidFill>
              </a:defRPr>
            </a:lvl2pPr>
            <a:lvl3pPr>
              <a:buClr>
                <a:srgbClr val="787978"/>
              </a:buClr>
              <a:defRPr sz="1800">
                <a:solidFill>
                  <a:srgbClr val="141313"/>
                </a:solidFill>
              </a:defRPr>
            </a:lvl3pPr>
            <a:lvl4pPr>
              <a:buClr>
                <a:srgbClr val="787978"/>
              </a:buClr>
              <a:defRPr sz="1600">
                <a:solidFill>
                  <a:srgbClr val="141313"/>
                </a:solidFill>
              </a:defRPr>
            </a:lvl4pPr>
            <a:lvl5pPr>
              <a:buClr>
                <a:srgbClr val="787978"/>
              </a:buClr>
              <a:defRPr sz="1600">
                <a:solidFill>
                  <a:srgbClr val="141313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02A32-7FA1-1C4C-83CE-A880ABB3DAAE}" type="datetime2">
              <a:rPr lang="en-US"/>
              <a:pPr>
                <a:defRPr/>
              </a:pPr>
              <a:t>Monday, November 18, 13</a:t>
            </a:fld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3070C-9ADB-FA4F-8432-49A6D1BD84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158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4E348-6563-F645-83C4-1A95631E8DBF}" type="datetime2">
              <a:rPr lang="en-US"/>
              <a:pPr>
                <a:defRPr/>
              </a:pPr>
              <a:t>Monday, November 18, 13</a:t>
            </a:fld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9ABC9-602B-3C49-9096-1FB6DE6655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861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419746"/>
            <a:ext cx="2895600" cy="3286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FEE547-D67D-974A-BA43-FBC897C5B1A9}" type="datetime2">
              <a:rPr lang="en-US"/>
              <a:pPr>
                <a:defRPr/>
              </a:pPr>
              <a:t>Monday, November 18, 13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20000" y="6419746"/>
            <a:ext cx="1066800" cy="3286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644695-807A-7544-81A4-AB202D6D7B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-116981"/>
            <a:ext cx="9144000" cy="643394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116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25438" y="792164"/>
            <a:ext cx="2357437" cy="5109829"/>
          </a:xfrm>
          <a:prstGeom prst="rect">
            <a:avLst/>
          </a:prstGeom>
          <a:solidFill>
            <a:srgbClr val="78797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  <a:ln w="3175" cmpd="sng">
            <a:noFill/>
          </a:ln>
        </p:spPr>
        <p:txBody>
          <a:bodyPr anchor="b"/>
          <a:lstStyle>
            <a:lvl1pPr algn="l"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063792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3595229"/>
          </a:xfrm>
          <a:ln w="3175" cmpd="sng">
            <a:noFill/>
          </a:ln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8288B-9DD0-4046-A9ED-DE343CCD5BC2}" type="datetime2">
              <a:rPr lang="en-US"/>
              <a:pPr>
                <a:defRPr/>
              </a:pPr>
              <a:t>Monday, November 18, 13</a:t>
            </a:fld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063CB-D9B6-1F43-A106-EFC3B4CB18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45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and Content_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457200" y="1103312"/>
            <a:ext cx="8229600" cy="1588"/>
          </a:xfrm>
          <a:prstGeom prst="line">
            <a:avLst/>
          </a:prstGeom>
          <a:ln/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fld id="{849B81DB-09A6-4915-8955-18FC176B302E}" type="datetimeFigureOut">
              <a:rPr lang="en-US"/>
              <a:pPr>
                <a:defRPr/>
              </a:pPr>
              <a:t>11/18/13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fld id="{AB48E514-3F58-4411-9C3A-21A924CD09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9782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99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rgbClr val="D4B7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FFFFFF"/>
                </a:solidFill>
                <a:latin typeface="Franklin Gothic Book"/>
                <a:ea typeface="+mn-ea"/>
                <a:cs typeface="Franklin Gothic Book"/>
              </a:defRPr>
            </a:lvl1pPr>
          </a:lstStyle>
          <a:p>
            <a:pPr>
              <a:defRPr/>
            </a:pPr>
            <a:fld id="{32DF9FF2-F469-F64F-B974-F3B05D229CBA}" type="datetime2">
              <a:rPr lang="en-US"/>
              <a:pPr>
                <a:defRPr/>
              </a:pPr>
              <a:t>Monday, November 18, 13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b="1" smtClean="0">
                <a:solidFill>
                  <a:srgbClr val="FFFFFF"/>
                </a:solidFill>
                <a:latin typeface="Franklin Gothic Book"/>
                <a:ea typeface="+mn-ea"/>
                <a:cs typeface="Franklin Gothic Book"/>
              </a:defRPr>
            </a:lvl1pPr>
          </a:lstStyle>
          <a:p>
            <a:pPr>
              <a:defRPr/>
            </a:pPr>
            <a:fld id="{06FE29BD-ED72-A942-8BD5-8D43C2769B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-28862" y="6334902"/>
            <a:ext cx="9250430" cy="550513"/>
          </a:xfrm>
          <a:prstGeom prst="rect">
            <a:avLst/>
          </a:prstGeom>
          <a:solidFill>
            <a:srgbClr val="7879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8" r:id="rId1"/>
    <p:sldLayoutId id="2147483979" r:id="rId2"/>
    <p:sldLayoutId id="2147483981" r:id="rId3"/>
    <p:sldLayoutId id="2147483982" r:id="rId4"/>
    <p:sldLayoutId id="2147483983" r:id="rId5"/>
    <p:sldLayoutId id="2147483984" r:id="rId6"/>
    <p:sldLayoutId id="2147483985" r:id="rId7"/>
    <p:sldLayoutId id="2147483986" r:id="rId8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 spc="-100">
          <a:solidFill>
            <a:srgbClr val="787978"/>
          </a:solidFill>
          <a:latin typeface="Franklin Gothic Medium"/>
          <a:ea typeface="ＭＳ Ｐゴシック" charset="0"/>
          <a:cs typeface="Franklin Gothic Medium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87978"/>
          </a:solidFill>
          <a:latin typeface="Franklin Gothic Medium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87978"/>
          </a:solidFill>
          <a:latin typeface="Franklin Gothic Medium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87978"/>
          </a:solidFill>
          <a:latin typeface="Franklin Gothic Medium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87978"/>
          </a:solidFill>
          <a:latin typeface="Franklin Gothic Medium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87978"/>
          </a:solidFill>
          <a:latin typeface="Franklin Gothic Medium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87978"/>
          </a:solidFill>
          <a:latin typeface="Franklin Gothic Medium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87978"/>
          </a:solidFill>
          <a:latin typeface="Franklin Gothic Medium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87978"/>
          </a:solidFill>
          <a:latin typeface="Franklin Gothic Medium" charset="0"/>
          <a:ea typeface="ＭＳ Ｐゴシック" charset="0"/>
        </a:defRPr>
      </a:lvl9pPr>
    </p:titleStyle>
    <p:bodyStyle>
      <a:lvl1pPr marL="182563" indent="-182563" algn="l" rtl="0" eaLnBrk="1" fontAlgn="base" hangingPunct="1">
        <a:spcBef>
          <a:spcPct val="20000"/>
        </a:spcBef>
        <a:spcAft>
          <a:spcPct val="0"/>
        </a:spcAft>
        <a:buClr>
          <a:srgbClr val="787978"/>
        </a:buClr>
        <a:buSzPct val="85000"/>
        <a:buFont typeface="Arial" charset="0"/>
        <a:buChar char="•"/>
        <a:defRPr sz="2400" kern="1200">
          <a:solidFill>
            <a:srgbClr val="141313"/>
          </a:solidFill>
          <a:latin typeface="Franklin Gothic Book"/>
          <a:ea typeface="ＭＳ Ｐゴシック" charset="0"/>
          <a:cs typeface="Franklin Gothic Book"/>
        </a:defRPr>
      </a:lvl1pPr>
      <a:lvl2pPr marL="457200" indent="-182563" algn="l" rtl="0" eaLnBrk="1" fontAlgn="base" hangingPunct="1">
        <a:spcBef>
          <a:spcPct val="20000"/>
        </a:spcBef>
        <a:spcAft>
          <a:spcPct val="0"/>
        </a:spcAft>
        <a:buClr>
          <a:srgbClr val="787978"/>
        </a:buClr>
        <a:buSzPct val="85000"/>
        <a:buFont typeface="Arial" charset="0"/>
        <a:buChar char="•"/>
        <a:defRPr sz="2000" kern="1200">
          <a:solidFill>
            <a:srgbClr val="141313"/>
          </a:solidFill>
          <a:latin typeface="Franklin Gothic Book"/>
          <a:ea typeface="ＭＳ Ｐゴシック" charset="0"/>
          <a:cs typeface="Franklin Gothic Book"/>
        </a:defRPr>
      </a:lvl2pPr>
      <a:lvl3pPr marL="730250" indent="-182563" algn="l" rtl="0" eaLnBrk="1" fontAlgn="base" hangingPunct="1">
        <a:spcBef>
          <a:spcPct val="20000"/>
        </a:spcBef>
        <a:spcAft>
          <a:spcPct val="0"/>
        </a:spcAft>
        <a:buClr>
          <a:srgbClr val="787978"/>
        </a:buClr>
        <a:buSzPct val="90000"/>
        <a:buFont typeface="Arial" charset="0"/>
        <a:buChar char="•"/>
        <a:defRPr kern="1200">
          <a:solidFill>
            <a:srgbClr val="141313"/>
          </a:solidFill>
          <a:latin typeface="Franklin Gothic Book"/>
          <a:ea typeface="ＭＳ Ｐゴシック" charset="0"/>
          <a:cs typeface="Franklin Gothic Book"/>
        </a:defRPr>
      </a:lvl3pPr>
      <a:lvl4pPr marL="1004888" indent="-182563" algn="l" rtl="0" eaLnBrk="1" fontAlgn="base" hangingPunct="1">
        <a:spcBef>
          <a:spcPct val="20000"/>
        </a:spcBef>
        <a:spcAft>
          <a:spcPct val="0"/>
        </a:spcAft>
        <a:buClr>
          <a:srgbClr val="787978"/>
        </a:buClr>
        <a:buFont typeface="Arial" charset="0"/>
        <a:buChar char="•"/>
        <a:defRPr sz="1600" kern="1200">
          <a:solidFill>
            <a:srgbClr val="141313"/>
          </a:solidFill>
          <a:latin typeface="Franklin Gothic Book"/>
          <a:ea typeface="ＭＳ Ｐゴシック" charset="0"/>
          <a:cs typeface="Franklin Gothic Book"/>
        </a:defRPr>
      </a:lvl4pPr>
      <a:lvl5pPr marL="1187450" indent="-136525" algn="l" rtl="0" eaLnBrk="1" fontAlgn="base" hangingPunct="1">
        <a:spcBef>
          <a:spcPct val="20000"/>
        </a:spcBef>
        <a:spcAft>
          <a:spcPct val="0"/>
        </a:spcAft>
        <a:buClr>
          <a:srgbClr val="787978"/>
        </a:buClr>
        <a:buSzPct val="100000"/>
        <a:buFont typeface="Arial" charset="0"/>
        <a:buChar char="•"/>
        <a:defRPr sz="1400" kern="1200">
          <a:solidFill>
            <a:srgbClr val="141313"/>
          </a:solidFill>
          <a:latin typeface="Franklin Gothic Book"/>
          <a:ea typeface="ＭＳ Ｐゴシック" charset="0"/>
          <a:cs typeface="Franklin Gothic Book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Measuring causal impact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699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impact?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787978"/>
              </a:buClr>
            </a:pPr>
            <a:r>
              <a:rPr lang="en-US" dirty="0" smtClean="0"/>
              <a:t>The impact of a program is the difference in outcomes caused by the program</a:t>
            </a:r>
          </a:p>
          <a:p>
            <a:pPr>
              <a:buClr>
                <a:srgbClr val="787978"/>
              </a:buClr>
            </a:pPr>
            <a:endParaRPr lang="en-US" sz="800" dirty="0" smtClean="0"/>
          </a:p>
          <a:p>
            <a:pPr>
              <a:buClr>
                <a:srgbClr val="787978"/>
              </a:buClr>
            </a:pPr>
            <a:r>
              <a:rPr lang="en-US" dirty="0" smtClean="0"/>
              <a:t>It is the difference between what happened and what </a:t>
            </a:r>
            <a:r>
              <a:rPr lang="en-US" i="1" dirty="0" smtClean="0"/>
              <a:t>would have happened</a:t>
            </a:r>
            <a:r>
              <a:rPr lang="en-US" dirty="0" smtClean="0"/>
              <a:t> without the program</a:t>
            </a:r>
          </a:p>
          <a:p>
            <a:pPr>
              <a:buClr>
                <a:srgbClr val="787978"/>
              </a:buClr>
            </a:pPr>
            <a:endParaRPr lang="en-US" sz="900" dirty="0" smtClean="0"/>
          </a:p>
          <a:p>
            <a:pPr>
              <a:buClr>
                <a:srgbClr val="787978"/>
              </a:buClr>
            </a:pPr>
            <a:r>
              <a:rPr lang="en-US" dirty="0" smtClean="0"/>
              <a:t>But we never observe both conditions</a:t>
            </a:r>
          </a:p>
          <a:p>
            <a:pPr lvl="1">
              <a:buClr>
                <a:srgbClr val="787978"/>
              </a:buClr>
            </a:pPr>
            <a:r>
              <a:rPr lang="en-US" dirty="0" smtClean="0"/>
              <a:t>What happened with the program</a:t>
            </a:r>
          </a:p>
          <a:p>
            <a:pPr lvl="1">
              <a:buClr>
                <a:srgbClr val="787978"/>
              </a:buClr>
            </a:pPr>
            <a:r>
              <a:rPr lang="en-US" dirty="0" smtClean="0"/>
              <a:t>What would have happened without the progra</a:t>
            </a:r>
            <a:r>
              <a:rPr lang="en-US" dirty="0"/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1927967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Counterfactual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787978"/>
              </a:buClr>
            </a:pPr>
            <a:r>
              <a:rPr lang="en-US" dirty="0" smtClean="0"/>
              <a:t>The counterfactual is what would have happened if the program or policy had not been implemented</a:t>
            </a:r>
          </a:p>
          <a:p>
            <a:pPr>
              <a:buClr>
                <a:srgbClr val="787978"/>
              </a:buClr>
            </a:pPr>
            <a:endParaRPr lang="en-US" sz="800" dirty="0" smtClean="0"/>
          </a:p>
          <a:p>
            <a:pPr>
              <a:buClr>
                <a:srgbClr val="787978"/>
              </a:buClr>
            </a:pPr>
            <a:r>
              <a:rPr lang="en-US" dirty="0" smtClean="0"/>
              <a:t>We never directly observe the counterfactual</a:t>
            </a:r>
          </a:p>
          <a:p>
            <a:pPr lvl="1">
              <a:buClr>
                <a:srgbClr val="787978"/>
              </a:buClr>
            </a:pPr>
            <a:r>
              <a:rPr lang="en-US" dirty="0" smtClean="0"/>
              <a:t>We can never see the same person with and without the program at the same time </a:t>
            </a:r>
          </a:p>
          <a:p>
            <a:pPr>
              <a:buClr>
                <a:srgbClr val="787978"/>
              </a:buClr>
            </a:pPr>
            <a:endParaRPr lang="en-US" sz="800" dirty="0" smtClean="0"/>
          </a:p>
          <a:p>
            <a:pPr>
              <a:buClr>
                <a:srgbClr val="787978"/>
              </a:buClr>
            </a:pPr>
            <a:r>
              <a:rPr lang="en-US" dirty="0" smtClean="0"/>
              <a:t>We have to mimic the counterfactual</a:t>
            </a:r>
          </a:p>
        </p:txBody>
      </p:sp>
    </p:spTree>
    <p:extLst>
      <p:ext uri="{BB962C8B-B14F-4D97-AF65-F5344CB8AC3E}">
        <p14:creationId xmlns:p14="http://schemas.microsoft.com/office/powerpoint/2010/main" val="4241785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9" name="Straight Connector 68"/>
          <p:cNvCxnSpPr/>
          <p:nvPr/>
        </p:nvCxnSpPr>
        <p:spPr>
          <a:xfrm rot="5400000">
            <a:off x="2820194" y="3961606"/>
            <a:ext cx="4267200" cy="1588"/>
          </a:xfrm>
          <a:prstGeom prst="line">
            <a:avLst/>
          </a:prstGeom>
          <a:ln w="5080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1295400" y="5486400"/>
            <a:ext cx="914400" cy="304800"/>
          </a:xfrm>
          <a:prstGeom prst="line">
            <a:avLst/>
          </a:prstGeom>
          <a:ln w="762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2209800" y="5334000"/>
            <a:ext cx="914400" cy="152400"/>
          </a:xfrm>
          <a:prstGeom prst="line">
            <a:avLst/>
          </a:prstGeom>
          <a:ln w="762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3124200" y="4953000"/>
            <a:ext cx="914400" cy="381000"/>
          </a:xfrm>
          <a:prstGeom prst="line">
            <a:avLst/>
          </a:prstGeom>
          <a:ln w="762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4038600" y="4724400"/>
            <a:ext cx="914400" cy="228600"/>
          </a:xfrm>
          <a:prstGeom prst="line">
            <a:avLst/>
          </a:prstGeom>
          <a:ln w="762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4953000" y="4419600"/>
            <a:ext cx="914400" cy="304800"/>
          </a:xfrm>
          <a:prstGeom prst="line">
            <a:avLst/>
          </a:prstGeom>
          <a:ln w="762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5867400" y="4191000"/>
            <a:ext cx="914400" cy="228600"/>
          </a:xfrm>
          <a:prstGeom prst="line">
            <a:avLst/>
          </a:prstGeom>
          <a:ln w="762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6781800" y="3810000"/>
            <a:ext cx="914400" cy="381000"/>
          </a:xfrm>
          <a:prstGeom prst="line">
            <a:avLst/>
          </a:prstGeom>
          <a:ln w="762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7543800" y="3657600"/>
            <a:ext cx="304800" cy="304800"/>
          </a:xfrm>
          <a:prstGeom prst="ellipse">
            <a:avLst/>
          </a:prstGeom>
          <a:solidFill>
            <a:srgbClr val="70C3FD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5715000" y="4267200"/>
            <a:ext cx="304800" cy="304800"/>
          </a:xfrm>
          <a:prstGeom prst="ellipse">
            <a:avLst/>
          </a:prstGeom>
          <a:solidFill>
            <a:srgbClr val="70C3FD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6629400" y="4038600"/>
            <a:ext cx="304800" cy="304800"/>
          </a:xfrm>
          <a:prstGeom prst="ellipse">
            <a:avLst/>
          </a:prstGeom>
          <a:solidFill>
            <a:srgbClr val="70C3FD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5105400" y="3581400"/>
            <a:ext cx="3276600" cy="12954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58" name="Straight Connector 57"/>
          <p:cNvCxnSpPr/>
          <p:nvPr/>
        </p:nvCxnSpPr>
        <p:spPr>
          <a:xfrm rot="5400000" flipH="1" flipV="1">
            <a:off x="4914900" y="3771900"/>
            <a:ext cx="990600" cy="914400"/>
          </a:xfrm>
          <a:prstGeom prst="line">
            <a:avLst/>
          </a:prstGeom>
          <a:ln w="76200">
            <a:solidFill>
              <a:srgbClr val="F6D46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5867400" y="3200400"/>
            <a:ext cx="914400" cy="533400"/>
          </a:xfrm>
          <a:prstGeom prst="line">
            <a:avLst/>
          </a:prstGeom>
          <a:ln w="76200">
            <a:solidFill>
              <a:srgbClr val="F6D46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6781800" y="2438400"/>
            <a:ext cx="914400" cy="762000"/>
          </a:xfrm>
          <a:prstGeom prst="line">
            <a:avLst/>
          </a:prstGeom>
          <a:ln w="76200">
            <a:solidFill>
              <a:srgbClr val="F6D46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rot="5400000">
            <a:off x="-1219199" y="3962400"/>
            <a:ext cx="4267200" cy="317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914400" y="6096000"/>
            <a:ext cx="71628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459" name="TextBox 7"/>
          <p:cNvSpPr txBox="1">
            <a:spLocks noChangeArrowheads="1"/>
          </p:cNvSpPr>
          <p:nvPr/>
        </p:nvSpPr>
        <p:spPr bwMode="auto">
          <a:xfrm>
            <a:off x="4191000" y="6324600"/>
            <a:ext cx="80502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/>
              <a:t>Time</a:t>
            </a:r>
          </a:p>
        </p:txBody>
      </p:sp>
      <p:sp>
        <p:nvSpPr>
          <p:cNvPr id="61460" name="TextBox 8"/>
          <p:cNvSpPr txBox="1">
            <a:spLocks noChangeArrowheads="1"/>
          </p:cNvSpPr>
          <p:nvPr/>
        </p:nvSpPr>
        <p:spPr bwMode="auto">
          <a:xfrm rot="-5400000">
            <a:off x="-778417" y="3306911"/>
            <a:ext cx="23839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/>
              <a:t>Primary Outcome</a:t>
            </a:r>
          </a:p>
        </p:txBody>
      </p:sp>
      <p:sp>
        <p:nvSpPr>
          <p:cNvPr id="10" name="Oval 9"/>
          <p:cNvSpPr/>
          <p:nvPr/>
        </p:nvSpPr>
        <p:spPr>
          <a:xfrm>
            <a:off x="1143000" y="5638800"/>
            <a:ext cx="304800" cy="304800"/>
          </a:xfrm>
          <a:prstGeom prst="ellipse">
            <a:avLst/>
          </a:prstGeom>
          <a:solidFill>
            <a:srgbClr val="70C3FD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057400" y="5334000"/>
            <a:ext cx="304800" cy="304800"/>
          </a:xfrm>
          <a:prstGeom prst="ellipse">
            <a:avLst/>
          </a:prstGeom>
          <a:solidFill>
            <a:srgbClr val="70C3FD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971800" y="5181600"/>
            <a:ext cx="304800" cy="304800"/>
          </a:xfrm>
          <a:prstGeom prst="ellipse">
            <a:avLst/>
          </a:prstGeom>
          <a:solidFill>
            <a:srgbClr val="70C3FD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886200" y="4800600"/>
            <a:ext cx="304800" cy="304800"/>
          </a:xfrm>
          <a:prstGeom prst="ellipse">
            <a:avLst/>
          </a:prstGeom>
          <a:solidFill>
            <a:srgbClr val="70C3FD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800600" y="4572000"/>
            <a:ext cx="304800" cy="304800"/>
          </a:xfrm>
          <a:prstGeom prst="ellipse">
            <a:avLst/>
          </a:prstGeom>
          <a:solidFill>
            <a:srgbClr val="70C3FD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715000" y="3581400"/>
            <a:ext cx="304800" cy="304800"/>
          </a:xfrm>
          <a:prstGeom prst="ellipse">
            <a:avLst/>
          </a:prstGeom>
          <a:solidFill>
            <a:srgbClr val="FDD62D"/>
          </a:solidFill>
          <a:ln>
            <a:solidFill>
              <a:srgbClr val="A78D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629400" y="3048000"/>
            <a:ext cx="304800" cy="304800"/>
          </a:xfrm>
          <a:prstGeom prst="ellipse">
            <a:avLst/>
          </a:prstGeom>
          <a:solidFill>
            <a:srgbClr val="FDD62D"/>
          </a:solidFill>
          <a:ln>
            <a:solidFill>
              <a:srgbClr val="A78D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7543800" y="2286000"/>
            <a:ext cx="304800" cy="304800"/>
          </a:xfrm>
          <a:prstGeom prst="ellipse">
            <a:avLst/>
          </a:prstGeom>
          <a:solidFill>
            <a:srgbClr val="FDD62D"/>
          </a:solidFill>
          <a:ln>
            <a:solidFill>
              <a:srgbClr val="A78D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71" name="Straight Arrow Connector 70"/>
          <p:cNvCxnSpPr/>
          <p:nvPr/>
        </p:nvCxnSpPr>
        <p:spPr>
          <a:xfrm rot="5400000">
            <a:off x="7011194" y="3124994"/>
            <a:ext cx="1371600" cy="1588"/>
          </a:xfrm>
          <a:prstGeom prst="straightConnector1">
            <a:avLst/>
          </a:prstGeom>
          <a:ln w="101600">
            <a:solidFill>
              <a:schemeClr val="tx1"/>
            </a:solidFill>
            <a:headEnd type="stealth" w="med" len="med"/>
            <a:tailEnd type="none" w="med" len="med"/>
          </a:ln>
          <a:effectLst>
            <a:outerShdw blurRad="127000" dir="5400000" rotWithShape="0">
              <a:srgbClr val="000000"/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>
            <a:spLocks noChangeArrowheads="1"/>
          </p:cNvSpPr>
          <p:nvPr/>
        </p:nvSpPr>
        <p:spPr bwMode="auto">
          <a:xfrm>
            <a:off x="7772400" y="2971800"/>
            <a:ext cx="10486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/>
              <a:t>Impact</a:t>
            </a:r>
          </a:p>
        </p:txBody>
      </p:sp>
      <p:sp>
        <p:nvSpPr>
          <p:cNvPr id="75" name="TextBox 74"/>
          <p:cNvSpPr txBox="1">
            <a:spLocks noChangeArrowheads="1"/>
          </p:cNvSpPr>
          <p:nvPr/>
        </p:nvSpPr>
        <p:spPr bwMode="auto">
          <a:xfrm rot="-900881">
            <a:off x="5734060" y="4313386"/>
            <a:ext cx="203991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/>
              <a:t>Counterfactual</a:t>
            </a:r>
          </a:p>
        </p:txBody>
      </p:sp>
      <p:sp>
        <p:nvSpPr>
          <p:cNvPr id="76" name="TextBox 75"/>
          <p:cNvSpPr txBox="1">
            <a:spLocks noChangeArrowheads="1"/>
          </p:cNvSpPr>
          <p:nvPr/>
        </p:nvSpPr>
        <p:spPr bwMode="auto">
          <a:xfrm>
            <a:off x="4075112" y="1233715"/>
            <a:ext cx="17922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/>
              <a:t>Intervention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152400"/>
            <a:ext cx="66694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sz="4000" dirty="0">
                <a:solidFill>
                  <a:srgbClr val="000000"/>
                </a:solidFill>
                <a:latin typeface="Gill Sans"/>
                <a:ea typeface="+mj-ea"/>
                <a:cs typeface="Gill Sans"/>
              </a:rPr>
              <a:t>Measuring</a:t>
            </a:r>
            <a:r>
              <a:rPr lang="en-US" sz="4000" dirty="0">
                <a:solidFill>
                  <a:srgbClr val="730000"/>
                </a:solidFill>
                <a:latin typeface="Gill Sans"/>
                <a:ea typeface="+mj-ea"/>
                <a:cs typeface="Gill Sans"/>
              </a:rPr>
              <a:t> </a:t>
            </a:r>
            <a:r>
              <a:rPr lang="en-US" sz="4000" dirty="0">
                <a:latin typeface="Gill Sans"/>
                <a:ea typeface="+mj-ea"/>
                <a:cs typeface="Gill Sans"/>
              </a:rPr>
              <a:t>Impact</a:t>
            </a:r>
          </a:p>
        </p:txBody>
      </p:sp>
    </p:spTree>
    <p:extLst>
      <p:ext uri="{BB962C8B-B14F-4D97-AF65-F5344CB8AC3E}">
        <p14:creationId xmlns:p14="http://schemas.microsoft.com/office/powerpoint/2010/main" val="2798608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5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35" grpId="0" animBg="1"/>
      <p:bldP spid="36" grpId="0" animBg="1"/>
      <p:bldP spid="65" grpId="0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37" grpId="0" animBg="1"/>
      <p:bldP spid="74" grpId="0"/>
      <p:bldP spid="75" grpId="0"/>
      <p:bldP spid="76" grpId="0"/>
      <p:bldP spid="76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Mimicking the counterfactual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787978"/>
              </a:buClr>
            </a:pPr>
            <a:r>
              <a:rPr lang="en-US" dirty="0" smtClean="0"/>
              <a:t>Because there is no exact replica of a single person we look for a group of people that </a:t>
            </a:r>
            <a:r>
              <a:rPr lang="en-US" i="1" dirty="0" smtClean="0"/>
              <a:t>on average</a:t>
            </a:r>
            <a:r>
              <a:rPr lang="en-US" dirty="0" smtClean="0"/>
              <a:t> are the same as participants would have been without the program</a:t>
            </a:r>
          </a:p>
          <a:p>
            <a:pPr>
              <a:buClr>
                <a:srgbClr val="787978"/>
              </a:buClr>
            </a:pPr>
            <a:endParaRPr lang="en-US" sz="900" dirty="0" smtClean="0"/>
          </a:p>
          <a:p>
            <a:pPr>
              <a:buClr>
                <a:srgbClr val="787978"/>
              </a:buClr>
            </a:pPr>
            <a:r>
              <a:rPr lang="en-US" dirty="0" smtClean="0"/>
              <a:t>Do participants prior to the program make a good counterfactual? </a:t>
            </a:r>
          </a:p>
          <a:p>
            <a:pPr lvl="1">
              <a:buClr>
                <a:srgbClr val="787978"/>
              </a:buClr>
            </a:pPr>
            <a:endParaRPr lang="en-US" sz="800" dirty="0" smtClean="0"/>
          </a:p>
          <a:p>
            <a:pPr>
              <a:buClr>
                <a:srgbClr val="787978"/>
              </a:buClr>
            </a:pPr>
            <a:r>
              <a:rPr lang="en-US" dirty="0" smtClean="0"/>
              <a:t>Do those who choose not to participate make a good counterfactual?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376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1753"/>
            <a:ext cx="8229600" cy="4953000"/>
          </a:xfrm>
        </p:spPr>
        <p:txBody>
          <a:bodyPr>
            <a:normAutofit lnSpcReduction="10000"/>
          </a:bodyPr>
          <a:lstStyle/>
          <a:p>
            <a:pPr>
              <a:buClr>
                <a:srgbClr val="787978"/>
              </a:buClr>
            </a:pPr>
            <a:r>
              <a:rPr lang="en-US" dirty="0" smtClean="0"/>
              <a:t>Programs are started in specific places and at specific times for a reason, they are </a:t>
            </a:r>
            <a:r>
              <a:rPr lang="en-US" i="1" dirty="0" smtClean="0"/>
              <a:t>selected</a:t>
            </a:r>
            <a:endParaRPr lang="en-US" dirty="0" smtClean="0"/>
          </a:p>
          <a:p>
            <a:pPr>
              <a:buClr>
                <a:srgbClr val="787978"/>
              </a:buClr>
            </a:pPr>
            <a:endParaRPr lang="en-US" sz="900" dirty="0" smtClean="0"/>
          </a:p>
          <a:p>
            <a:pPr>
              <a:buClr>
                <a:srgbClr val="787978"/>
              </a:buClr>
            </a:pPr>
            <a:endParaRPr lang="en-US" sz="900" dirty="0" smtClean="0"/>
          </a:p>
          <a:p>
            <a:pPr>
              <a:buClr>
                <a:srgbClr val="787978"/>
              </a:buClr>
            </a:pPr>
            <a:r>
              <a:rPr lang="en-US" dirty="0" smtClean="0"/>
              <a:t>People choose or </a:t>
            </a:r>
            <a:r>
              <a:rPr lang="en-US" i="1" dirty="0" smtClean="0"/>
              <a:t>select</a:t>
            </a:r>
            <a:r>
              <a:rPr lang="en-US" dirty="0" smtClean="0"/>
              <a:t> to participate or not participate</a:t>
            </a:r>
          </a:p>
          <a:p>
            <a:pPr>
              <a:buClr>
                <a:srgbClr val="787978"/>
              </a:buClr>
            </a:pPr>
            <a:endParaRPr lang="en-US" sz="900" dirty="0" smtClean="0"/>
          </a:p>
          <a:p>
            <a:pPr>
              <a:buClr>
                <a:srgbClr val="787978"/>
              </a:buClr>
            </a:pPr>
            <a:endParaRPr lang="en-US" sz="900" dirty="0" smtClean="0"/>
          </a:p>
          <a:p>
            <a:pPr>
              <a:buClr>
                <a:srgbClr val="787978"/>
              </a:buClr>
            </a:pPr>
            <a:r>
              <a:rPr lang="en-US" dirty="0" smtClean="0"/>
              <a:t>This selection process means that participants and non participants are on average different not just because of the program</a:t>
            </a:r>
          </a:p>
          <a:p>
            <a:pPr>
              <a:buClr>
                <a:srgbClr val="787978"/>
              </a:buClr>
            </a:pPr>
            <a:endParaRPr lang="en-US" sz="900" dirty="0" smtClean="0"/>
          </a:p>
          <a:p>
            <a:pPr>
              <a:buClr>
                <a:srgbClr val="787978"/>
              </a:buClr>
            </a:pPr>
            <a:endParaRPr lang="en-US" sz="900" dirty="0" smtClean="0"/>
          </a:p>
          <a:p>
            <a:pPr>
              <a:buClr>
                <a:srgbClr val="787978"/>
              </a:buClr>
            </a:pPr>
            <a:r>
              <a:rPr lang="en-US" dirty="0" smtClean="0"/>
              <a:t>Nonparticipants are not always a good counterfactual</a:t>
            </a:r>
          </a:p>
          <a:p>
            <a:pPr>
              <a:buClr>
                <a:srgbClr val="787978"/>
              </a:buClr>
            </a:pPr>
            <a:endParaRPr lang="en-US" sz="1000" dirty="0" smtClean="0"/>
          </a:p>
          <a:p>
            <a:pPr>
              <a:buClr>
                <a:srgbClr val="787978"/>
              </a:buClr>
            </a:pPr>
            <a:r>
              <a:rPr lang="en-US" dirty="0" smtClean="0"/>
              <a:t>Because people select </a:t>
            </a:r>
            <a:r>
              <a:rPr lang="en-US" i="1" dirty="0" smtClean="0"/>
              <a:t>when</a:t>
            </a:r>
            <a:r>
              <a:rPr lang="en-US" dirty="0" smtClean="0"/>
              <a:t> to take up a program, participants prior to the program may not be a good counterfactual</a:t>
            </a:r>
          </a:p>
        </p:txBody>
      </p:sp>
    </p:spTree>
    <p:extLst>
      <p:ext uri="{BB962C8B-B14F-4D97-AF65-F5344CB8AC3E}">
        <p14:creationId xmlns:p14="http://schemas.microsoft.com/office/powerpoint/2010/main" val="2230020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bias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787978"/>
              </a:buClr>
            </a:pPr>
            <a:r>
              <a:rPr lang="en-US" dirty="0" smtClean="0"/>
              <a:t>If we compare outcomes for those with and without the program the difference will have two parts: </a:t>
            </a:r>
          </a:p>
          <a:p>
            <a:pPr marL="457200" lvl="1" indent="0">
              <a:buClr>
                <a:srgbClr val="787978"/>
              </a:buClr>
              <a:buNone/>
            </a:pPr>
            <a:r>
              <a:rPr lang="en-US" dirty="0" err="1" smtClean="0"/>
              <a:t>i</a:t>
            </a:r>
            <a:r>
              <a:rPr lang="en-US" dirty="0" smtClean="0"/>
              <a:t>) That caused by the program</a:t>
            </a:r>
          </a:p>
          <a:p>
            <a:pPr marL="457200" lvl="1" indent="0">
              <a:buClr>
                <a:srgbClr val="787978"/>
              </a:buClr>
              <a:buNone/>
            </a:pPr>
            <a:r>
              <a:rPr lang="en-US" dirty="0" smtClean="0"/>
              <a:t>ii) That caused by underlying differences between participants and nonparticipants</a:t>
            </a:r>
          </a:p>
          <a:p>
            <a:pPr>
              <a:buClr>
                <a:srgbClr val="787978"/>
              </a:buClr>
            </a:pPr>
            <a:endParaRPr lang="en-US" sz="900" dirty="0" smtClean="0"/>
          </a:p>
          <a:p>
            <a:pPr>
              <a:buClr>
                <a:srgbClr val="787978"/>
              </a:buClr>
            </a:pPr>
            <a:r>
              <a:rPr lang="en-US" dirty="0" smtClean="0"/>
              <a:t>Our estimate of impact will not, on average, be equal to the true impact of the program unless ii) is zero and there is no selection bias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4902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715962"/>
          </a:xfrm>
        </p:spPr>
        <p:txBody>
          <a:bodyPr>
            <a:normAutofit/>
          </a:bodyPr>
          <a:lstStyle/>
          <a:p>
            <a:r>
              <a:rPr lang="en-US" altLang="en-US" sz="4000" dirty="0" smtClean="0"/>
              <a:t>Example: Testing </a:t>
            </a:r>
            <a:r>
              <a:rPr lang="en-US" altLang="en-US" sz="4000" dirty="0"/>
              <a:t>the impact of </a:t>
            </a:r>
            <a:r>
              <a:rPr lang="en-US" altLang="en-US" sz="4000" dirty="0" smtClean="0"/>
              <a:t>training </a:t>
            </a:r>
            <a:endParaRPr lang="en-US" altLang="en-US" sz="4000" dirty="0"/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>
            <a:off x="914400" y="5429250"/>
            <a:ext cx="7010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7086600" y="5657850"/>
            <a:ext cx="1143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dirty="0"/>
              <a:t>Time</a:t>
            </a:r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 flipV="1">
            <a:off x="914400" y="1390650"/>
            <a:ext cx="0" cy="403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457200" y="93345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dirty="0"/>
              <a:t>Wages</a:t>
            </a:r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5867400" y="1543050"/>
            <a:ext cx="609600" cy="388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>
            <a:off x="5791200" y="558165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4" name="Text Box 12"/>
          <p:cNvSpPr txBox="1">
            <a:spLocks noChangeArrowheads="1"/>
          </p:cNvSpPr>
          <p:nvPr/>
        </p:nvSpPr>
        <p:spPr bwMode="auto">
          <a:xfrm>
            <a:off x="5715000" y="5734050"/>
            <a:ext cx="12192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 dirty="0"/>
              <a:t>Skills program</a:t>
            </a:r>
          </a:p>
        </p:txBody>
      </p:sp>
      <p:sp>
        <p:nvSpPr>
          <p:cNvPr id="23565" name="Text Box 13"/>
          <p:cNvSpPr txBox="1">
            <a:spLocks noChangeArrowheads="1"/>
          </p:cNvSpPr>
          <p:nvPr/>
        </p:nvSpPr>
        <p:spPr bwMode="auto">
          <a:xfrm>
            <a:off x="7010400" y="245745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/>
              <a:t>X</a:t>
            </a:r>
          </a:p>
        </p:txBody>
      </p:sp>
      <p:sp>
        <p:nvSpPr>
          <p:cNvPr id="23566" name="Text Box 14"/>
          <p:cNvSpPr txBox="1">
            <a:spLocks noChangeArrowheads="1"/>
          </p:cNvSpPr>
          <p:nvPr/>
        </p:nvSpPr>
        <p:spPr bwMode="auto">
          <a:xfrm>
            <a:off x="5334000" y="314325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/>
              <a:t>X</a:t>
            </a:r>
          </a:p>
        </p:txBody>
      </p:sp>
      <p:sp>
        <p:nvSpPr>
          <p:cNvPr id="23571" name="Line 19"/>
          <p:cNvSpPr>
            <a:spLocks noChangeShapeType="1"/>
          </p:cNvSpPr>
          <p:nvPr/>
        </p:nvSpPr>
        <p:spPr bwMode="auto">
          <a:xfrm>
            <a:off x="914400" y="2686050"/>
            <a:ext cx="495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>
            <a:off x="6477000" y="268605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5" name="Freeform 23"/>
          <p:cNvSpPr>
            <a:spLocks/>
          </p:cNvSpPr>
          <p:nvPr/>
        </p:nvSpPr>
        <p:spPr bwMode="auto">
          <a:xfrm>
            <a:off x="914400" y="2000250"/>
            <a:ext cx="4953000" cy="1485900"/>
          </a:xfrm>
          <a:custGeom>
            <a:avLst/>
            <a:gdLst>
              <a:gd name="T0" fmla="*/ 0 w 3120"/>
              <a:gd name="T1" fmla="*/ 384 h 936"/>
              <a:gd name="T2" fmla="*/ 240 w 3120"/>
              <a:gd name="T3" fmla="*/ 48 h 936"/>
              <a:gd name="T4" fmla="*/ 432 w 3120"/>
              <a:gd name="T5" fmla="*/ 672 h 936"/>
              <a:gd name="T6" fmla="*/ 912 w 3120"/>
              <a:gd name="T7" fmla="*/ 96 h 936"/>
              <a:gd name="T8" fmla="*/ 1248 w 3120"/>
              <a:gd name="T9" fmla="*/ 768 h 936"/>
              <a:gd name="T10" fmla="*/ 1632 w 3120"/>
              <a:gd name="T11" fmla="*/ 192 h 936"/>
              <a:gd name="T12" fmla="*/ 1920 w 3120"/>
              <a:gd name="T13" fmla="*/ 576 h 936"/>
              <a:gd name="T14" fmla="*/ 2304 w 3120"/>
              <a:gd name="T15" fmla="*/ 96 h 936"/>
              <a:gd name="T16" fmla="*/ 2784 w 3120"/>
              <a:gd name="T17" fmla="*/ 816 h 936"/>
              <a:gd name="T18" fmla="*/ 3120 w 3120"/>
              <a:gd name="T19" fmla="*/ 816 h 9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120" h="936">
                <a:moveTo>
                  <a:pt x="0" y="384"/>
                </a:moveTo>
                <a:cubicBezTo>
                  <a:pt x="84" y="192"/>
                  <a:pt x="168" y="0"/>
                  <a:pt x="240" y="48"/>
                </a:cubicBezTo>
                <a:cubicBezTo>
                  <a:pt x="312" y="96"/>
                  <a:pt x="320" y="664"/>
                  <a:pt x="432" y="672"/>
                </a:cubicBezTo>
                <a:cubicBezTo>
                  <a:pt x="544" y="680"/>
                  <a:pt x="776" y="80"/>
                  <a:pt x="912" y="96"/>
                </a:cubicBezTo>
                <a:cubicBezTo>
                  <a:pt x="1048" y="112"/>
                  <a:pt x="1128" y="752"/>
                  <a:pt x="1248" y="768"/>
                </a:cubicBezTo>
                <a:cubicBezTo>
                  <a:pt x="1368" y="784"/>
                  <a:pt x="1520" y="224"/>
                  <a:pt x="1632" y="192"/>
                </a:cubicBezTo>
                <a:cubicBezTo>
                  <a:pt x="1744" y="160"/>
                  <a:pt x="1808" y="592"/>
                  <a:pt x="1920" y="576"/>
                </a:cubicBezTo>
                <a:cubicBezTo>
                  <a:pt x="2032" y="560"/>
                  <a:pt x="2160" y="56"/>
                  <a:pt x="2304" y="96"/>
                </a:cubicBezTo>
                <a:cubicBezTo>
                  <a:pt x="2448" y="136"/>
                  <a:pt x="2648" y="696"/>
                  <a:pt x="2784" y="816"/>
                </a:cubicBezTo>
                <a:cubicBezTo>
                  <a:pt x="2920" y="936"/>
                  <a:pt x="3064" y="816"/>
                  <a:pt x="3120" y="81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9" name="Freeform 27"/>
          <p:cNvSpPr>
            <a:spLocks/>
          </p:cNvSpPr>
          <p:nvPr/>
        </p:nvSpPr>
        <p:spPr bwMode="auto">
          <a:xfrm>
            <a:off x="6477000" y="2254250"/>
            <a:ext cx="2590800" cy="901700"/>
          </a:xfrm>
          <a:custGeom>
            <a:avLst/>
            <a:gdLst>
              <a:gd name="T0" fmla="*/ 0 w 1632"/>
              <a:gd name="T1" fmla="*/ 512 h 568"/>
              <a:gd name="T2" fmla="*/ 480 w 1632"/>
              <a:gd name="T3" fmla="*/ 272 h 568"/>
              <a:gd name="T4" fmla="*/ 816 w 1632"/>
              <a:gd name="T5" fmla="*/ 32 h 568"/>
              <a:gd name="T6" fmla="*/ 1200 w 1632"/>
              <a:gd name="T7" fmla="*/ 464 h 568"/>
              <a:gd name="T8" fmla="*/ 1344 w 1632"/>
              <a:gd name="T9" fmla="*/ 512 h 568"/>
              <a:gd name="T10" fmla="*/ 1632 w 1632"/>
              <a:gd name="T11" fmla="*/ 128 h 5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32" h="568">
                <a:moveTo>
                  <a:pt x="0" y="512"/>
                </a:moveTo>
                <a:cubicBezTo>
                  <a:pt x="172" y="432"/>
                  <a:pt x="344" y="352"/>
                  <a:pt x="480" y="272"/>
                </a:cubicBezTo>
                <a:cubicBezTo>
                  <a:pt x="616" y="192"/>
                  <a:pt x="696" y="0"/>
                  <a:pt x="816" y="32"/>
                </a:cubicBezTo>
                <a:cubicBezTo>
                  <a:pt x="936" y="64"/>
                  <a:pt x="1112" y="384"/>
                  <a:pt x="1200" y="464"/>
                </a:cubicBezTo>
                <a:cubicBezTo>
                  <a:pt x="1288" y="544"/>
                  <a:pt x="1272" y="568"/>
                  <a:pt x="1344" y="512"/>
                </a:cubicBezTo>
                <a:cubicBezTo>
                  <a:pt x="1416" y="456"/>
                  <a:pt x="1524" y="292"/>
                  <a:pt x="1632" y="12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1" name="Oval 29"/>
          <p:cNvSpPr>
            <a:spLocks noChangeArrowheads="1"/>
          </p:cNvSpPr>
          <p:nvPr/>
        </p:nvSpPr>
        <p:spPr bwMode="auto">
          <a:xfrm>
            <a:off x="4953000" y="2914650"/>
            <a:ext cx="1447800" cy="762000"/>
          </a:xfrm>
          <a:prstGeom prst="ellipse">
            <a:avLst/>
          </a:prstGeom>
          <a:noFill/>
          <a:ln w="9525">
            <a:solidFill>
              <a:srgbClr val="CC33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82" name="Text Box 30"/>
          <p:cNvSpPr txBox="1">
            <a:spLocks noChangeArrowheads="1"/>
          </p:cNvSpPr>
          <p:nvPr/>
        </p:nvSpPr>
        <p:spPr bwMode="auto">
          <a:xfrm>
            <a:off x="4114800" y="3752850"/>
            <a:ext cx="2286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Ashenfelter Dip</a:t>
            </a:r>
          </a:p>
        </p:txBody>
      </p:sp>
    </p:spTree>
    <p:extLst>
      <p:ext uri="{BB962C8B-B14F-4D97-AF65-F5344CB8AC3E}">
        <p14:creationId xmlns:p14="http://schemas.microsoft.com/office/powerpoint/2010/main" val="36597986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2" grpId="0" animBg="1"/>
      <p:bldP spid="23563" grpId="0" animBg="1"/>
      <p:bldP spid="23564" grpId="0"/>
      <p:bldP spid="23565" grpId="0"/>
      <p:bldP spid="23566" grpId="0"/>
      <p:bldP spid="23571" grpId="0" animBg="1"/>
      <p:bldP spid="23572" grpId="0" animBg="1"/>
      <p:bldP spid="23575" grpId="0" animBg="1"/>
      <p:bldP spid="23579" grpId="0" animBg="1"/>
      <p:bldP spid="23581" grpId="0" animBg="1"/>
      <p:bldP spid="2358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tion1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Presentation1.pot</Template>
  <TotalTime>710</TotalTime>
  <Words>324</Words>
  <Application>Microsoft Macintosh PowerPoint</Application>
  <PresentationFormat>On-screen Show (4:3)</PresentationFormat>
  <Paragraphs>57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Presentation1</vt:lpstr>
      <vt:lpstr>Measuring causal impact</vt:lpstr>
      <vt:lpstr>What is impact?</vt:lpstr>
      <vt:lpstr>Counterfactual</vt:lpstr>
      <vt:lpstr>PowerPoint Presentation</vt:lpstr>
      <vt:lpstr>Mimicking the counterfactual</vt:lpstr>
      <vt:lpstr>Selection</vt:lpstr>
      <vt:lpstr>Selection bias</vt:lpstr>
      <vt:lpstr>Example: Testing the impact of training </vt:lpstr>
    </vt:vector>
  </TitlesOfParts>
  <Company>JPAL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Leah Horgan</dc:creator>
  <cp:lastModifiedBy>Alison</cp:lastModifiedBy>
  <cp:revision>42</cp:revision>
  <dcterms:created xsi:type="dcterms:W3CDTF">2013-10-21T21:09:02Z</dcterms:created>
  <dcterms:modified xsi:type="dcterms:W3CDTF">2013-11-18T18:48:12Z</dcterms:modified>
</cp:coreProperties>
</file>