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035"/>
    <a:srgbClr val="85D52B"/>
    <a:srgbClr val="445878"/>
    <a:srgbClr val="141313"/>
    <a:srgbClr val="787978"/>
    <a:srgbClr val="2F9E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6" d="100"/>
          <a:sy n="96" d="100"/>
        </p:scale>
        <p:origin x="-2528" y="-7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86138"/>
            <a:ext cx="7848600" cy="1587"/>
          </a:xfrm>
          <a:prstGeom prst="line">
            <a:avLst/>
          </a:prstGeom>
          <a:ln w="38100" cmpd="sng">
            <a:solidFill>
              <a:srgbClr val="445878"/>
            </a:solidFill>
            <a:prstDash val="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rgbClr val="7879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B8472F1-BB71-444A-B15A-96485E43985E}" type="datetime2">
              <a:rPr lang="en-US"/>
              <a:pPr>
                <a:defRPr/>
              </a:pPr>
              <a:t>Wednesday, March 26, 14</a:t>
            </a:fld>
            <a:endParaRPr lang="en-US"/>
          </a:p>
        </p:txBody>
      </p:sp>
      <p:sp>
        <p:nvSpPr>
          <p:cNvPr id="7" name="Slide Number Placeholder 5"/>
          <p:cNvSpPr>
            <a:spLocks noGrp="1"/>
          </p:cNvSpPr>
          <p:nvPr>
            <p:ph type="sldNum" sz="quarter" idx="12"/>
          </p:nvPr>
        </p:nvSpPr>
        <p:spPr/>
        <p:txBody>
          <a:bodyPr/>
          <a:lstStyle>
            <a:lvl1pPr>
              <a:defRPr/>
            </a:lvl1pPr>
          </a:lstStyle>
          <a:p>
            <a:pPr>
              <a:defRPr/>
            </a:pPr>
            <a:fld id="{16929CCB-9690-FB48-A3F1-5B31AB08FD4E}" type="slidenum">
              <a:rPr lang="en-US"/>
              <a:pPr>
                <a:defRPr/>
              </a:pPr>
              <a:t>‹#›</a:t>
            </a:fld>
            <a:endParaRPr lang="en-US"/>
          </a:p>
        </p:txBody>
      </p:sp>
    </p:spTree>
    <p:extLst>
      <p:ext uri="{BB962C8B-B14F-4D97-AF65-F5344CB8AC3E}">
        <p14:creationId xmlns:p14="http://schemas.microsoft.com/office/powerpoint/2010/main" val="215168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78797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66360"/>
          </a:xfrm>
        </p:spPr>
        <p:txBody>
          <a:bodyPr/>
          <a:lstStyle>
            <a:lvl1pPr>
              <a:buClr>
                <a:srgbClr val="FF0000"/>
              </a:buClr>
              <a:defRPr>
                <a:solidFill>
                  <a:srgbClr val="141313"/>
                </a:solidFill>
              </a:defRPr>
            </a:lvl1pPr>
            <a:lvl2pPr>
              <a:buClr>
                <a:srgbClr val="FF0000"/>
              </a:buClr>
              <a:defRPr>
                <a:solidFill>
                  <a:srgbClr val="141313"/>
                </a:solidFill>
              </a:defRPr>
            </a:lvl2pPr>
            <a:lvl3pPr>
              <a:buClr>
                <a:srgbClr val="FF0000"/>
              </a:buClr>
              <a:defRPr>
                <a:solidFill>
                  <a:srgbClr val="141313"/>
                </a:solidFill>
              </a:defRPr>
            </a:lvl3pPr>
            <a:lvl4pPr>
              <a:buClr>
                <a:srgbClr val="FF0000"/>
              </a:buClr>
              <a:defRPr>
                <a:solidFill>
                  <a:srgbClr val="141313"/>
                </a:solidFill>
              </a:defRPr>
            </a:lvl4pPr>
            <a:lvl5pPr>
              <a:buClr>
                <a:srgbClr val="FF0000"/>
              </a:buClr>
              <a:defRPr>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1F7F195-694A-C745-A481-4A54DA93ECB3}" type="datetime2">
              <a:rPr lang="en-US"/>
              <a:pPr>
                <a:defRPr/>
              </a:pPr>
              <a:t>Wednesday, March 26, 14</a:t>
            </a:fld>
            <a:endParaRPr lang="en-US"/>
          </a:p>
        </p:txBody>
      </p:sp>
      <p:sp>
        <p:nvSpPr>
          <p:cNvPr id="7" name="Slide Number Placeholder 5"/>
          <p:cNvSpPr>
            <a:spLocks noGrp="1"/>
          </p:cNvSpPr>
          <p:nvPr>
            <p:ph type="sldNum" sz="quarter" idx="12"/>
          </p:nvPr>
        </p:nvSpPr>
        <p:spPr/>
        <p:txBody>
          <a:bodyPr/>
          <a:lstStyle>
            <a:lvl1pPr>
              <a:defRPr/>
            </a:lvl1pPr>
          </a:lstStyle>
          <a:p>
            <a:pPr>
              <a:defRPr/>
            </a:pPr>
            <a:fld id="{FB79B36D-2770-5E40-B136-62BA901FA169}" type="slidenum">
              <a:rPr lang="en-US"/>
              <a:pPr>
                <a:defRPr/>
              </a:pPr>
              <a:t>‹#›</a:t>
            </a:fld>
            <a:endParaRPr lang="en-US"/>
          </a:p>
        </p:txBody>
      </p:sp>
    </p:spTree>
    <p:extLst>
      <p:ext uri="{BB962C8B-B14F-4D97-AF65-F5344CB8AC3E}">
        <p14:creationId xmlns:p14="http://schemas.microsoft.com/office/powerpoint/2010/main" val="253831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Rectangle 11"/>
          <p:cNvSpPr/>
          <p:nvPr userDrawn="1"/>
        </p:nvSpPr>
        <p:spPr>
          <a:xfrm>
            <a:off x="0" y="-117390"/>
            <a:ext cx="9250430" cy="6445799"/>
          </a:xfrm>
          <a:prstGeom prst="rect">
            <a:avLst/>
          </a:prstGeom>
          <a:solidFill>
            <a:srgbClr val="787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10" name="Rectangle 9"/>
          <p:cNvSpPr/>
          <p:nvPr userDrawn="1"/>
        </p:nvSpPr>
        <p:spPr>
          <a:xfrm>
            <a:off x="-106729" y="6328409"/>
            <a:ext cx="9443671" cy="529591"/>
          </a:xfrm>
          <a:prstGeom prst="rect">
            <a:avLst/>
          </a:prstGeom>
          <a:solidFill>
            <a:srgbClr val="D4B7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Date Placeholder 1"/>
          <p:cNvSpPr>
            <a:spLocks noGrp="1"/>
          </p:cNvSpPr>
          <p:nvPr>
            <p:ph type="dt" sz="half" idx="10"/>
          </p:nvPr>
        </p:nvSpPr>
        <p:spPr>
          <a:xfrm>
            <a:off x="457200" y="6419746"/>
            <a:ext cx="2895600" cy="328613"/>
          </a:xfrm>
        </p:spPr>
        <p:txBody>
          <a:bodyPr/>
          <a:lstStyle>
            <a:lvl1pPr>
              <a:defRPr/>
            </a:lvl1pPr>
          </a:lstStyle>
          <a:p>
            <a:pPr>
              <a:defRPr/>
            </a:pPr>
            <a:fld id="{14FEE547-D67D-974A-BA43-FBC897C5B1A9}" type="datetime2">
              <a:rPr lang="en-US"/>
              <a:pPr>
                <a:defRPr/>
              </a:pPr>
              <a:t>Wednesday, March 26, 14</a:t>
            </a:fld>
            <a:endParaRPr lang="en-US" dirty="0"/>
          </a:p>
        </p:txBody>
      </p:sp>
      <p:sp>
        <p:nvSpPr>
          <p:cNvPr id="14" name="Slide Number Placeholder 3"/>
          <p:cNvSpPr>
            <a:spLocks noGrp="1"/>
          </p:cNvSpPr>
          <p:nvPr>
            <p:ph type="sldNum" sz="quarter" idx="12"/>
          </p:nvPr>
        </p:nvSpPr>
        <p:spPr>
          <a:xfrm>
            <a:off x="7620000" y="6419746"/>
            <a:ext cx="1066800" cy="328613"/>
          </a:xfrm>
        </p:spPr>
        <p:txBody>
          <a:bodyPr/>
          <a:lstStyle>
            <a:lvl1pPr>
              <a:defRPr/>
            </a:lvl1pPr>
          </a:lstStyle>
          <a:p>
            <a:pPr>
              <a:defRPr/>
            </a:pPr>
            <a:fld id="{0D644695-807A-7544-81A4-AB202D6D7BE8}" type="slidenum">
              <a:rPr lang="en-US"/>
              <a:pPr>
                <a:defRPr/>
              </a:pPr>
              <a:t>‹#›</a:t>
            </a:fld>
            <a:endParaRPr lang="en-US"/>
          </a:p>
        </p:txBody>
      </p:sp>
    </p:spTree>
    <p:extLst>
      <p:ext uri="{BB962C8B-B14F-4D97-AF65-F5344CB8AC3E}">
        <p14:creationId xmlns:p14="http://schemas.microsoft.com/office/powerpoint/2010/main" val="382513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200" b="0">
                <a:solidFill>
                  <a:srgbClr val="445878"/>
                </a:solidFill>
                <a:latin typeface="Franklin Gothic Medium"/>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694737"/>
          </a:xfrm>
        </p:spPr>
        <p:txBody>
          <a:bodyPr/>
          <a:lstStyle>
            <a:lvl1pPr>
              <a:buClr>
                <a:srgbClr val="787978"/>
              </a:buClr>
              <a:defRPr sz="2200">
                <a:solidFill>
                  <a:srgbClr val="141313"/>
                </a:solidFill>
              </a:defRPr>
            </a:lvl1pPr>
            <a:lvl2pPr>
              <a:buClr>
                <a:srgbClr val="787978"/>
              </a:buClr>
              <a:defRPr sz="2000">
                <a:solidFill>
                  <a:srgbClr val="141313"/>
                </a:solidFill>
              </a:defRPr>
            </a:lvl2pPr>
            <a:lvl3pPr>
              <a:buClr>
                <a:srgbClr val="787978"/>
              </a:buClr>
              <a:defRPr sz="1800">
                <a:solidFill>
                  <a:srgbClr val="141313"/>
                </a:solidFill>
              </a:defRPr>
            </a:lvl3pPr>
            <a:lvl4pPr>
              <a:buClr>
                <a:srgbClr val="787978"/>
              </a:buClr>
              <a:defRPr sz="1600">
                <a:solidFill>
                  <a:srgbClr val="141313"/>
                </a:solidFill>
              </a:defRPr>
            </a:lvl4pPr>
            <a:lvl5pPr>
              <a:buClr>
                <a:srgbClr val="787978"/>
              </a:buClr>
              <a:defRPr sz="1600">
                <a:solidFill>
                  <a:srgbClr val="141313"/>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200" b="0" kern="1200" dirty="0" smtClean="0">
                <a:solidFill>
                  <a:srgbClr val="445878"/>
                </a:solidFill>
                <a:latin typeface="Franklin Gothic Medium"/>
                <a:ea typeface="+mn-ea"/>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694737"/>
          </a:xfrm>
        </p:spPr>
        <p:txBody>
          <a:bodyPr/>
          <a:lstStyle>
            <a:lvl1pPr>
              <a:buClr>
                <a:srgbClr val="787978"/>
              </a:buClr>
              <a:defRPr sz="2200">
                <a:solidFill>
                  <a:srgbClr val="141313"/>
                </a:solidFill>
              </a:defRPr>
            </a:lvl1pPr>
            <a:lvl2pPr>
              <a:buClr>
                <a:srgbClr val="787978"/>
              </a:buClr>
              <a:defRPr sz="2000">
                <a:solidFill>
                  <a:srgbClr val="141313"/>
                </a:solidFill>
              </a:defRPr>
            </a:lvl2pPr>
            <a:lvl3pPr>
              <a:buClr>
                <a:srgbClr val="787978"/>
              </a:buClr>
              <a:defRPr sz="1800">
                <a:solidFill>
                  <a:srgbClr val="141313"/>
                </a:solidFill>
              </a:defRPr>
            </a:lvl3pPr>
            <a:lvl4pPr>
              <a:buClr>
                <a:srgbClr val="787978"/>
              </a:buClr>
              <a:defRPr sz="1600">
                <a:solidFill>
                  <a:srgbClr val="141313"/>
                </a:solidFill>
              </a:defRPr>
            </a:lvl4pPr>
            <a:lvl5pPr>
              <a:buClr>
                <a:srgbClr val="787978"/>
              </a:buClr>
              <a:defRPr sz="1600">
                <a:solidFill>
                  <a:srgbClr val="141313"/>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7A402A32-7FA1-1C4C-83CE-A880ABB3DAAE}" type="datetime2">
              <a:rPr lang="en-US"/>
              <a:pPr>
                <a:defRPr/>
              </a:pPr>
              <a:t>Wednesday, March 26, 14</a:t>
            </a:fld>
            <a:endParaRPr lang="en-US"/>
          </a:p>
        </p:txBody>
      </p:sp>
      <p:sp>
        <p:nvSpPr>
          <p:cNvPr id="10" name="Slide Number Placeholder 8"/>
          <p:cNvSpPr>
            <a:spLocks noGrp="1"/>
          </p:cNvSpPr>
          <p:nvPr>
            <p:ph type="sldNum" sz="quarter" idx="12"/>
          </p:nvPr>
        </p:nvSpPr>
        <p:spPr/>
        <p:txBody>
          <a:bodyPr/>
          <a:lstStyle>
            <a:lvl1pPr>
              <a:defRPr/>
            </a:lvl1pPr>
          </a:lstStyle>
          <a:p>
            <a:pPr>
              <a:defRPr/>
            </a:pPr>
            <a:fld id="{E5F3070C-9ADB-FA4F-8432-49A6D1BD848A}" type="slidenum">
              <a:rPr lang="en-US"/>
              <a:pPr>
                <a:defRPr/>
              </a:pPr>
              <a:t>‹#›</a:t>
            </a:fld>
            <a:endParaRPr lang="en-US"/>
          </a:p>
        </p:txBody>
      </p:sp>
    </p:spTree>
    <p:extLst>
      <p:ext uri="{BB962C8B-B14F-4D97-AF65-F5344CB8AC3E}">
        <p14:creationId xmlns:p14="http://schemas.microsoft.com/office/powerpoint/2010/main" val="344515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69D4E348-6563-F645-83C4-1A95631E8DBF}" type="datetime2">
              <a:rPr lang="en-US"/>
              <a:pPr>
                <a:defRPr/>
              </a:pPr>
              <a:t>Wednesday, March 26, 14</a:t>
            </a:fld>
            <a:endParaRPr lang="en-US"/>
          </a:p>
        </p:txBody>
      </p:sp>
      <p:sp>
        <p:nvSpPr>
          <p:cNvPr id="6" name="Slide Number Placeholder 4"/>
          <p:cNvSpPr>
            <a:spLocks noGrp="1"/>
          </p:cNvSpPr>
          <p:nvPr>
            <p:ph type="sldNum" sz="quarter" idx="12"/>
          </p:nvPr>
        </p:nvSpPr>
        <p:spPr/>
        <p:txBody>
          <a:bodyPr/>
          <a:lstStyle>
            <a:lvl1pPr>
              <a:defRPr/>
            </a:lvl1pPr>
          </a:lstStyle>
          <a:p>
            <a:pPr>
              <a:defRPr/>
            </a:pPr>
            <a:fld id="{22B9ABC9-602B-3C49-9096-1FB6DE66554C}" type="slidenum">
              <a:rPr lang="en-US"/>
              <a:pPr>
                <a:defRPr/>
              </a:pPr>
              <a:t>‹#›</a:t>
            </a:fld>
            <a:endParaRPr lang="en-US"/>
          </a:p>
        </p:txBody>
      </p:sp>
    </p:spTree>
    <p:extLst>
      <p:ext uri="{BB962C8B-B14F-4D97-AF65-F5344CB8AC3E}">
        <p14:creationId xmlns:p14="http://schemas.microsoft.com/office/powerpoint/2010/main" val="391886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9746"/>
            <a:ext cx="2895600" cy="328613"/>
          </a:xfrm>
        </p:spPr>
        <p:txBody>
          <a:bodyPr/>
          <a:lstStyle>
            <a:lvl1pPr>
              <a:defRPr/>
            </a:lvl1pPr>
          </a:lstStyle>
          <a:p>
            <a:pPr>
              <a:defRPr/>
            </a:pPr>
            <a:fld id="{14FEE547-D67D-974A-BA43-FBC897C5B1A9}" type="datetime2">
              <a:rPr lang="en-US"/>
              <a:pPr>
                <a:defRPr/>
              </a:pPr>
              <a:t>Wednesday, March 26, 14</a:t>
            </a:fld>
            <a:endParaRPr lang="en-US" dirty="0"/>
          </a:p>
        </p:txBody>
      </p:sp>
      <p:sp>
        <p:nvSpPr>
          <p:cNvPr id="4" name="Slide Number Placeholder 3"/>
          <p:cNvSpPr>
            <a:spLocks noGrp="1"/>
          </p:cNvSpPr>
          <p:nvPr>
            <p:ph type="sldNum" sz="quarter" idx="12"/>
          </p:nvPr>
        </p:nvSpPr>
        <p:spPr>
          <a:xfrm>
            <a:off x="7620000" y="6419746"/>
            <a:ext cx="1066800" cy="328613"/>
          </a:xfrm>
        </p:spPr>
        <p:txBody>
          <a:bodyPr/>
          <a:lstStyle>
            <a:lvl1pPr>
              <a:defRPr/>
            </a:lvl1pPr>
          </a:lstStyle>
          <a:p>
            <a:pPr>
              <a:defRPr/>
            </a:pPr>
            <a:fld id="{0D644695-807A-7544-81A4-AB202D6D7BE8}" type="slidenum">
              <a:rPr lang="en-US"/>
              <a:pPr>
                <a:defRPr/>
              </a:pPr>
              <a:t>‹#›</a:t>
            </a:fld>
            <a:endParaRPr lang="en-US"/>
          </a:p>
        </p:txBody>
      </p:sp>
      <p:sp>
        <p:nvSpPr>
          <p:cNvPr id="6" name="Rectangle 5"/>
          <p:cNvSpPr/>
          <p:nvPr userDrawn="1"/>
        </p:nvSpPr>
        <p:spPr>
          <a:xfrm>
            <a:off x="0" y="-116981"/>
            <a:ext cx="9144000" cy="64339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811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25438" y="792164"/>
            <a:ext cx="2357437" cy="5109829"/>
          </a:xfrm>
          <a:prstGeom prst="rect">
            <a:avLst/>
          </a:prstGeom>
          <a:solidFill>
            <a:srgbClr val="787978"/>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792480"/>
            <a:ext cx="2142680" cy="1264920"/>
          </a:xfrm>
          <a:ln w="3175" cmpd="sng">
            <a:noFill/>
          </a:ln>
        </p:spPr>
        <p:txBody>
          <a:bodyPr anchor="b"/>
          <a:lstStyle>
            <a:lvl1pPr algn="l">
              <a:defRPr sz="2400" b="0">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06379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3595229"/>
          </a:xfrm>
          <a:ln w="3175" cmpd="sng">
            <a:noFill/>
          </a:ln>
        </p:spPr>
        <p:txBody>
          <a:bodyPr/>
          <a:lstStyle>
            <a:lvl1pPr marL="0" indent="0">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1998288B-9DD0-4046-A9ED-DE343CCD5BC2}" type="datetime2">
              <a:rPr lang="en-US"/>
              <a:pPr>
                <a:defRPr/>
              </a:pPr>
              <a:t>Wednesday, March 26, 14</a:t>
            </a:fld>
            <a:endParaRPr lang="en-US"/>
          </a:p>
        </p:txBody>
      </p:sp>
      <p:sp>
        <p:nvSpPr>
          <p:cNvPr id="8" name="Slide Number Placeholder 6"/>
          <p:cNvSpPr>
            <a:spLocks noGrp="1"/>
          </p:cNvSpPr>
          <p:nvPr>
            <p:ph type="sldNum" sz="quarter" idx="12"/>
          </p:nvPr>
        </p:nvSpPr>
        <p:spPr/>
        <p:txBody>
          <a:bodyPr/>
          <a:lstStyle>
            <a:lvl1pPr>
              <a:defRPr/>
            </a:lvl1pPr>
          </a:lstStyle>
          <a:p>
            <a:pPr>
              <a:defRPr/>
            </a:pPr>
            <a:fld id="{570063CB-D9B6-1F43-A106-EFC3B4CB180D}" type="slidenum">
              <a:rPr lang="en-US"/>
              <a:pPr>
                <a:defRPr/>
              </a:pPr>
              <a:t>‹#›</a:t>
            </a:fld>
            <a:endParaRPr lang="en-US"/>
          </a:p>
        </p:txBody>
      </p:sp>
    </p:spTree>
    <p:extLst>
      <p:ext uri="{BB962C8B-B14F-4D97-AF65-F5344CB8AC3E}">
        <p14:creationId xmlns:p14="http://schemas.microsoft.com/office/powerpoint/2010/main" val="1702454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457200" y="1600200"/>
            <a:ext cx="8229600" cy="4599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125"/>
          </a:xfrm>
          <a:prstGeom prst="rect">
            <a:avLst/>
          </a:prstGeom>
          <a:solidFill>
            <a:srgbClr val="D4B7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Franklin Gothic Book"/>
                <a:ea typeface="+mn-ea"/>
                <a:cs typeface="Franklin Gothic Book"/>
              </a:defRPr>
            </a:lvl1pPr>
          </a:lstStyle>
          <a:p>
            <a:pPr>
              <a:defRPr/>
            </a:pPr>
            <a:fld id="{32DF9FF2-F469-F64F-B974-F3B05D229CBA}" type="datetime2">
              <a:rPr lang="en-US"/>
              <a:pPr>
                <a:defRPr/>
              </a:pPr>
              <a:t>Wednesday, March 26, 14</a:t>
            </a:fld>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Franklin Gothic Book"/>
                <a:ea typeface="+mn-ea"/>
                <a:cs typeface="Franklin Gothic Book"/>
              </a:defRPr>
            </a:lvl1pPr>
          </a:lstStyle>
          <a:p>
            <a:pPr>
              <a:defRPr/>
            </a:pPr>
            <a:fld id="{06FE29BD-ED72-A942-8BD5-8D43C2769BFC}" type="slidenum">
              <a:rPr lang="en-US"/>
              <a:pPr>
                <a:defRPr/>
              </a:pPr>
              <a:t>‹#›</a:t>
            </a:fld>
            <a:endParaRPr lang="en-US" dirty="0"/>
          </a:p>
        </p:txBody>
      </p:sp>
      <p:sp>
        <p:nvSpPr>
          <p:cNvPr id="9" name="Rectangle 8"/>
          <p:cNvSpPr/>
          <p:nvPr userDrawn="1"/>
        </p:nvSpPr>
        <p:spPr>
          <a:xfrm>
            <a:off x="-28862" y="6334902"/>
            <a:ext cx="9250430" cy="550513"/>
          </a:xfrm>
          <a:prstGeom prst="rect">
            <a:avLst/>
          </a:prstGeom>
          <a:solidFill>
            <a:srgbClr val="787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1" r:id="rId3"/>
    <p:sldLayoutId id="2147483982" r:id="rId4"/>
    <p:sldLayoutId id="2147483983" r:id="rId5"/>
    <p:sldLayoutId id="2147483984" r:id="rId6"/>
    <p:sldLayoutId id="2147483985" r:id="rId7"/>
  </p:sldLayoutIdLst>
  <p:hf sldNum="0" hdr="0" ftr="0" dt="0"/>
  <p:txStyles>
    <p:titleStyle>
      <a:lvl1pPr algn="l" rtl="0" eaLnBrk="1" fontAlgn="base" hangingPunct="1">
        <a:spcBef>
          <a:spcPct val="0"/>
        </a:spcBef>
        <a:spcAft>
          <a:spcPct val="0"/>
        </a:spcAft>
        <a:defRPr sz="3600" kern="1200" spc="-100">
          <a:solidFill>
            <a:srgbClr val="787978"/>
          </a:solidFill>
          <a:latin typeface="Franklin Gothic Medium"/>
          <a:ea typeface="ＭＳ Ｐゴシック" charset="0"/>
          <a:cs typeface="Franklin Gothic Medium"/>
        </a:defRPr>
      </a:lvl1pPr>
      <a:lvl2pPr algn="l" rtl="0" eaLnBrk="1" fontAlgn="base" hangingPunct="1">
        <a:spcBef>
          <a:spcPct val="0"/>
        </a:spcBef>
        <a:spcAft>
          <a:spcPct val="0"/>
        </a:spcAft>
        <a:defRPr sz="3600">
          <a:solidFill>
            <a:srgbClr val="787978"/>
          </a:solidFill>
          <a:latin typeface="Franklin Gothic Medium" charset="0"/>
          <a:ea typeface="ＭＳ Ｐゴシック" charset="0"/>
        </a:defRPr>
      </a:lvl2pPr>
      <a:lvl3pPr algn="l" rtl="0" eaLnBrk="1" fontAlgn="base" hangingPunct="1">
        <a:spcBef>
          <a:spcPct val="0"/>
        </a:spcBef>
        <a:spcAft>
          <a:spcPct val="0"/>
        </a:spcAft>
        <a:defRPr sz="3600">
          <a:solidFill>
            <a:srgbClr val="787978"/>
          </a:solidFill>
          <a:latin typeface="Franklin Gothic Medium" charset="0"/>
          <a:ea typeface="ＭＳ Ｐゴシック" charset="0"/>
        </a:defRPr>
      </a:lvl3pPr>
      <a:lvl4pPr algn="l" rtl="0" eaLnBrk="1" fontAlgn="base" hangingPunct="1">
        <a:spcBef>
          <a:spcPct val="0"/>
        </a:spcBef>
        <a:spcAft>
          <a:spcPct val="0"/>
        </a:spcAft>
        <a:defRPr sz="3600">
          <a:solidFill>
            <a:srgbClr val="787978"/>
          </a:solidFill>
          <a:latin typeface="Franklin Gothic Medium" charset="0"/>
          <a:ea typeface="ＭＳ Ｐゴシック" charset="0"/>
        </a:defRPr>
      </a:lvl4pPr>
      <a:lvl5pPr algn="l" rtl="0" eaLnBrk="1" fontAlgn="base" hangingPunct="1">
        <a:spcBef>
          <a:spcPct val="0"/>
        </a:spcBef>
        <a:spcAft>
          <a:spcPct val="0"/>
        </a:spcAft>
        <a:defRPr sz="3600">
          <a:solidFill>
            <a:srgbClr val="787978"/>
          </a:solidFill>
          <a:latin typeface="Franklin Gothic Medium" charset="0"/>
          <a:ea typeface="ＭＳ Ｐゴシック" charset="0"/>
        </a:defRPr>
      </a:lvl5pPr>
      <a:lvl6pPr marL="457200" algn="l" rtl="0" eaLnBrk="1" fontAlgn="base" hangingPunct="1">
        <a:spcBef>
          <a:spcPct val="0"/>
        </a:spcBef>
        <a:spcAft>
          <a:spcPct val="0"/>
        </a:spcAft>
        <a:defRPr sz="3600">
          <a:solidFill>
            <a:srgbClr val="787978"/>
          </a:solidFill>
          <a:latin typeface="Franklin Gothic Medium" charset="0"/>
          <a:ea typeface="ＭＳ Ｐゴシック" charset="0"/>
        </a:defRPr>
      </a:lvl6pPr>
      <a:lvl7pPr marL="914400" algn="l" rtl="0" eaLnBrk="1" fontAlgn="base" hangingPunct="1">
        <a:spcBef>
          <a:spcPct val="0"/>
        </a:spcBef>
        <a:spcAft>
          <a:spcPct val="0"/>
        </a:spcAft>
        <a:defRPr sz="3600">
          <a:solidFill>
            <a:srgbClr val="787978"/>
          </a:solidFill>
          <a:latin typeface="Franklin Gothic Medium" charset="0"/>
          <a:ea typeface="ＭＳ Ｐゴシック" charset="0"/>
        </a:defRPr>
      </a:lvl7pPr>
      <a:lvl8pPr marL="1371600" algn="l" rtl="0" eaLnBrk="1" fontAlgn="base" hangingPunct="1">
        <a:spcBef>
          <a:spcPct val="0"/>
        </a:spcBef>
        <a:spcAft>
          <a:spcPct val="0"/>
        </a:spcAft>
        <a:defRPr sz="3600">
          <a:solidFill>
            <a:srgbClr val="787978"/>
          </a:solidFill>
          <a:latin typeface="Franklin Gothic Medium" charset="0"/>
          <a:ea typeface="ＭＳ Ｐゴシック" charset="0"/>
        </a:defRPr>
      </a:lvl8pPr>
      <a:lvl9pPr marL="1828800" algn="l" rtl="0" eaLnBrk="1" fontAlgn="base" hangingPunct="1">
        <a:spcBef>
          <a:spcPct val="0"/>
        </a:spcBef>
        <a:spcAft>
          <a:spcPct val="0"/>
        </a:spcAft>
        <a:defRPr sz="3600">
          <a:solidFill>
            <a:srgbClr val="787978"/>
          </a:solidFill>
          <a:latin typeface="Franklin Gothic Medium" charset="0"/>
          <a:ea typeface="ＭＳ Ｐゴシック" charset="0"/>
        </a:defRPr>
      </a:lvl9pPr>
    </p:titleStyle>
    <p:bodyStyle>
      <a:lvl1pPr marL="182563" indent="-182563" algn="l" rtl="0" eaLnBrk="1" fontAlgn="base" hangingPunct="1">
        <a:spcBef>
          <a:spcPct val="20000"/>
        </a:spcBef>
        <a:spcAft>
          <a:spcPct val="0"/>
        </a:spcAft>
        <a:buClr>
          <a:srgbClr val="787978"/>
        </a:buClr>
        <a:buSzPct val="85000"/>
        <a:buFont typeface="Arial" charset="0"/>
        <a:buChar char="•"/>
        <a:defRPr sz="2400" kern="1200">
          <a:solidFill>
            <a:srgbClr val="141313"/>
          </a:solidFill>
          <a:latin typeface="Franklin Gothic Book"/>
          <a:ea typeface="ＭＳ Ｐゴシック" charset="0"/>
          <a:cs typeface="Franklin Gothic Book"/>
        </a:defRPr>
      </a:lvl1pPr>
      <a:lvl2pPr marL="457200" indent="-182563" algn="l" rtl="0" eaLnBrk="1" fontAlgn="base" hangingPunct="1">
        <a:spcBef>
          <a:spcPct val="20000"/>
        </a:spcBef>
        <a:spcAft>
          <a:spcPct val="0"/>
        </a:spcAft>
        <a:buClr>
          <a:srgbClr val="787978"/>
        </a:buClr>
        <a:buSzPct val="85000"/>
        <a:buFont typeface="Arial" charset="0"/>
        <a:buChar char="•"/>
        <a:defRPr sz="2000" kern="1200">
          <a:solidFill>
            <a:srgbClr val="141313"/>
          </a:solidFill>
          <a:latin typeface="Franklin Gothic Book"/>
          <a:ea typeface="ＭＳ Ｐゴシック" charset="0"/>
          <a:cs typeface="Franklin Gothic Book"/>
        </a:defRPr>
      </a:lvl2pPr>
      <a:lvl3pPr marL="730250" indent="-182563" algn="l" rtl="0" eaLnBrk="1" fontAlgn="base" hangingPunct="1">
        <a:spcBef>
          <a:spcPct val="20000"/>
        </a:spcBef>
        <a:spcAft>
          <a:spcPct val="0"/>
        </a:spcAft>
        <a:buClr>
          <a:srgbClr val="787978"/>
        </a:buClr>
        <a:buSzPct val="90000"/>
        <a:buFont typeface="Arial" charset="0"/>
        <a:buChar char="•"/>
        <a:defRPr kern="1200">
          <a:solidFill>
            <a:srgbClr val="141313"/>
          </a:solidFill>
          <a:latin typeface="Franklin Gothic Book"/>
          <a:ea typeface="ＭＳ Ｐゴシック" charset="0"/>
          <a:cs typeface="Franklin Gothic Book"/>
        </a:defRPr>
      </a:lvl3pPr>
      <a:lvl4pPr marL="1004888" indent="-182563" algn="l" rtl="0" eaLnBrk="1" fontAlgn="base" hangingPunct="1">
        <a:spcBef>
          <a:spcPct val="20000"/>
        </a:spcBef>
        <a:spcAft>
          <a:spcPct val="0"/>
        </a:spcAft>
        <a:buClr>
          <a:srgbClr val="787978"/>
        </a:buClr>
        <a:buFont typeface="Arial" charset="0"/>
        <a:buChar char="•"/>
        <a:defRPr sz="1600" kern="1200">
          <a:solidFill>
            <a:srgbClr val="141313"/>
          </a:solidFill>
          <a:latin typeface="Franklin Gothic Book"/>
          <a:ea typeface="ＭＳ Ｐゴシック" charset="0"/>
          <a:cs typeface="Franklin Gothic Book"/>
        </a:defRPr>
      </a:lvl4pPr>
      <a:lvl5pPr marL="1187450" indent="-136525" algn="l" rtl="0" eaLnBrk="1" fontAlgn="base" hangingPunct="1">
        <a:spcBef>
          <a:spcPct val="20000"/>
        </a:spcBef>
        <a:spcAft>
          <a:spcPct val="0"/>
        </a:spcAft>
        <a:buClr>
          <a:srgbClr val="787978"/>
        </a:buClr>
        <a:buSzPct val="100000"/>
        <a:buFont typeface="Arial" charset="0"/>
        <a:buChar char="•"/>
        <a:defRPr sz="1400" kern="1200">
          <a:solidFill>
            <a:srgbClr val="141313"/>
          </a:solidFill>
          <a:latin typeface="Franklin Gothic Book"/>
          <a:ea typeface="ＭＳ Ｐゴシック" charset="0"/>
          <a:cs typeface="Franklin Gothic Book"/>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5300" dirty="0" smtClean="0"/>
              <a:t>Advantages </a:t>
            </a:r>
            <a:r>
              <a:rPr lang="en-US" sz="5300" dirty="0" smtClean="0"/>
              <a:t>and limitations of non- and quasi-experimental methods</a:t>
            </a:r>
            <a:endParaRPr lang="en-US" sz="5300" dirty="0"/>
          </a:p>
        </p:txBody>
      </p:sp>
      <p:sp>
        <p:nvSpPr>
          <p:cNvPr id="3" name="Subtitle 2"/>
          <p:cNvSpPr>
            <a:spLocks noGrp="1"/>
          </p:cNvSpPr>
          <p:nvPr>
            <p:ph type="subTitle" idx="1"/>
          </p:nvPr>
        </p:nvSpPr>
        <p:spPr>
          <a:xfrm>
            <a:off x="685800" y="3650728"/>
            <a:ext cx="6400800" cy="1752600"/>
          </a:xfrm>
        </p:spPr>
        <p:txBody>
          <a:bodyPr/>
          <a:lstStyle/>
          <a:p>
            <a:r>
              <a:rPr lang="en-US" dirty="0" smtClean="0"/>
              <a:t>Module 2.2</a:t>
            </a:r>
            <a:endParaRPr lang="en-US" dirty="0"/>
          </a:p>
        </p:txBody>
      </p:sp>
    </p:spTree>
    <p:extLst>
      <p:ext uri="{BB962C8B-B14F-4D97-AF65-F5344CB8AC3E}">
        <p14:creationId xmlns:p14="http://schemas.microsoft.com/office/powerpoint/2010/main" val="27997879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642"/>
            <a:ext cx="8229600" cy="990600"/>
          </a:xfrm>
        </p:spPr>
        <p:txBody>
          <a:bodyPr/>
          <a:lstStyle/>
          <a:p>
            <a:r>
              <a:rPr lang="en-US" dirty="0" smtClean="0"/>
              <a:t>Matching: option 2</a:t>
            </a:r>
            <a:endParaRPr lang="en-US" dirty="0"/>
          </a:p>
        </p:txBody>
      </p:sp>
      <p:sp>
        <p:nvSpPr>
          <p:cNvPr id="3" name="Content Placeholder 2"/>
          <p:cNvSpPr>
            <a:spLocks noGrp="1"/>
          </p:cNvSpPr>
          <p:nvPr>
            <p:ph idx="1"/>
          </p:nvPr>
        </p:nvSpPr>
        <p:spPr>
          <a:xfrm>
            <a:off x="524314" y="4876800"/>
            <a:ext cx="8229600" cy="4525963"/>
          </a:xfrm>
        </p:spPr>
        <p:txBody>
          <a:bodyPr>
            <a:normAutofit/>
          </a:bodyPr>
          <a:lstStyle/>
          <a:p>
            <a:pPr>
              <a:buClr>
                <a:srgbClr val="787978"/>
              </a:buClr>
            </a:pPr>
            <a:r>
              <a:rPr lang="en-US" sz="2200" dirty="0" smtClean="0"/>
              <a:t>Compare those who take up the program with those with similar characteristics who don’t have access to the </a:t>
            </a:r>
            <a:r>
              <a:rPr lang="en-US" sz="2200" dirty="0" smtClean="0"/>
              <a:t>program</a:t>
            </a:r>
            <a:endParaRPr lang="en-US" sz="2200" dirty="0" smtClean="0"/>
          </a:p>
          <a:p>
            <a:pPr>
              <a:buClr>
                <a:srgbClr val="787978"/>
              </a:buClr>
            </a:pPr>
            <a:r>
              <a:rPr lang="en-US" sz="2200" dirty="0" smtClean="0"/>
              <a:t>Q: what might be different between poor woman in district 1 vs district 2?</a:t>
            </a:r>
          </a:p>
          <a:p>
            <a:endParaRPr lang="en-US" sz="400" dirty="0" smtClean="0"/>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
        <p:nvSpPr>
          <p:cNvPr id="52" name="Oval 51"/>
          <p:cNvSpPr/>
          <p:nvPr/>
        </p:nvSpPr>
        <p:spPr>
          <a:xfrm>
            <a:off x="5170933" y="3329235"/>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835819" y="2022372"/>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036860" y="2273464"/>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3809570" y="3256452"/>
            <a:ext cx="1361363" cy="62730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4" idx="3"/>
            <a:endCxn id="55" idx="2"/>
          </p:cNvCxnSpPr>
          <p:nvPr/>
        </p:nvCxnSpPr>
        <p:spPr>
          <a:xfrm flipV="1">
            <a:off x="1725549" y="2665129"/>
            <a:ext cx="3311311" cy="15285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4" idx="4"/>
          </p:cNvCxnSpPr>
          <p:nvPr/>
        </p:nvCxnSpPr>
        <p:spPr>
          <a:xfrm flipH="1">
            <a:off x="1961695" y="2805701"/>
            <a:ext cx="4078330" cy="55587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0705" y="6707511"/>
            <a:ext cx="184666" cy="369332"/>
          </a:xfrm>
          <a:prstGeom prst="rect">
            <a:avLst/>
          </a:prstGeom>
          <a:noFill/>
        </p:spPr>
        <p:txBody>
          <a:bodyPr wrap="none" rtlCol="0">
            <a:spAutoFit/>
          </a:bodyPr>
          <a:lstStyle/>
          <a:p>
            <a:endParaRPr lang="en-US" dirty="0"/>
          </a:p>
        </p:txBody>
      </p:sp>
      <p:sp>
        <p:nvSpPr>
          <p:cNvPr id="8" name="TextBox 7"/>
          <p:cNvSpPr txBox="1"/>
          <p:nvPr/>
        </p:nvSpPr>
        <p:spPr>
          <a:xfrm>
            <a:off x="357162" y="650906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21359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 matching</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pPr lvl="1">
              <a:buClr>
                <a:srgbClr val="787978"/>
              </a:buClr>
            </a:pPr>
            <a:endParaRPr lang="en-US" sz="1100" dirty="0" smtClean="0"/>
          </a:p>
          <a:p>
            <a:pPr>
              <a:buClr>
                <a:srgbClr val="787978"/>
              </a:buClr>
            </a:pPr>
            <a:r>
              <a:rPr lang="en-US" dirty="0" smtClean="0"/>
              <a:t>Advantages</a:t>
            </a:r>
          </a:p>
          <a:p>
            <a:pPr lvl="1">
              <a:buClr>
                <a:srgbClr val="787978"/>
              </a:buClr>
            </a:pPr>
            <a:r>
              <a:rPr lang="en-US" dirty="0" smtClean="0"/>
              <a:t>Many econometricians consider matching worse than standard multivariate regression as the assumptions are less transparent</a:t>
            </a:r>
          </a:p>
          <a:p>
            <a:pPr lvl="1">
              <a:buClr>
                <a:srgbClr val="787978"/>
              </a:buClr>
            </a:pPr>
            <a:endParaRPr lang="en-US" sz="1100" dirty="0" smtClean="0"/>
          </a:p>
          <a:p>
            <a:pPr>
              <a:buClr>
                <a:srgbClr val="787978"/>
              </a:buClr>
            </a:pPr>
            <a:r>
              <a:rPr lang="en-US" dirty="0" smtClean="0"/>
              <a:t>Required assumptions</a:t>
            </a:r>
          </a:p>
          <a:p>
            <a:pPr lvl="1">
              <a:buClr>
                <a:srgbClr val="787978"/>
              </a:buClr>
            </a:pPr>
            <a:r>
              <a:rPr lang="en-US" dirty="0" smtClean="0"/>
              <a:t>Option 1: the only reason one person took up and a matched individual didn’t is chance</a:t>
            </a:r>
          </a:p>
          <a:p>
            <a:pPr lvl="1">
              <a:buClr>
                <a:srgbClr val="787978"/>
              </a:buClr>
            </a:pPr>
            <a:r>
              <a:rPr lang="en-US" dirty="0" smtClean="0"/>
              <a:t>Option 2: any difference between the areas where the program is and is not operating is the difference in the number of people with given characteristics </a:t>
            </a:r>
          </a:p>
          <a:p>
            <a:pPr lvl="1">
              <a:buClr>
                <a:srgbClr val="787978"/>
              </a:buClr>
            </a:pPr>
            <a:r>
              <a:rPr lang="en-US" dirty="0" smtClean="0"/>
              <a:t>E.g. the poor in program areas are the same as the poor in </a:t>
            </a:r>
            <a:r>
              <a:rPr lang="en-US" dirty="0" err="1" smtClean="0"/>
              <a:t>nonprogram</a:t>
            </a:r>
            <a:r>
              <a:rPr lang="en-US" dirty="0" smtClean="0"/>
              <a:t> areas</a:t>
            </a:r>
          </a:p>
          <a:p>
            <a:pPr lvl="1"/>
            <a:endParaRPr lang="en-US" dirty="0"/>
          </a:p>
        </p:txBody>
      </p:sp>
    </p:spTree>
    <p:extLst>
      <p:ext uri="{BB962C8B-B14F-4D97-AF65-F5344CB8AC3E}">
        <p14:creationId xmlns:p14="http://schemas.microsoft.com/office/powerpoint/2010/main" val="1647617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Difference-in-difference</a:t>
            </a:r>
            <a:endParaRPr lang="en-US" dirty="0"/>
          </a:p>
        </p:txBody>
      </p:sp>
      <p:sp>
        <p:nvSpPr>
          <p:cNvPr id="3" name="Content Placeholder 2"/>
          <p:cNvSpPr>
            <a:spLocks noGrp="1"/>
          </p:cNvSpPr>
          <p:nvPr>
            <p:ph idx="1"/>
          </p:nvPr>
        </p:nvSpPr>
        <p:spPr>
          <a:xfrm>
            <a:off x="457200" y="1362064"/>
            <a:ext cx="8382000" cy="5105400"/>
          </a:xfrm>
        </p:spPr>
        <p:txBody>
          <a:bodyPr>
            <a:normAutofit fontScale="92500" lnSpcReduction="20000"/>
          </a:bodyPr>
          <a:lstStyle/>
          <a:p>
            <a:pPr>
              <a:buClr>
                <a:srgbClr val="787978"/>
              </a:buClr>
            </a:pPr>
            <a:r>
              <a:rPr lang="en-US" dirty="0" smtClean="0"/>
              <a:t>Compares changes over time between participants and nonparticipants</a:t>
            </a:r>
          </a:p>
          <a:p>
            <a:pPr lvl="1">
              <a:buClr>
                <a:srgbClr val="787978"/>
              </a:buClr>
            </a:pPr>
            <a:endParaRPr lang="en-US" sz="1300" dirty="0" smtClean="0"/>
          </a:p>
          <a:p>
            <a:pPr>
              <a:buClr>
                <a:srgbClr val="787978"/>
              </a:buClr>
            </a:pPr>
            <a:r>
              <a:rPr lang="en-US" dirty="0" smtClean="0"/>
              <a:t>Who makes up the comparison group?</a:t>
            </a:r>
          </a:p>
          <a:p>
            <a:pPr lvl="1">
              <a:buClr>
                <a:srgbClr val="787978"/>
              </a:buClr>
            </a:pPr>
            <a:r>
              <a:rPr lang="en-US" dirty="0" smtClean="0"/>
              <a:t>Nonparticipants, but we compare changes (rather than levels) for participants and nonparticipants</a:t>
            </a:r>
          </a:p>
          <a:p>
            <a:pPr lvl="1">
              <a:buClr>
                <a:srgbClr val="787978"/>
              </a:buClr>
            </a:pPr>
            <a:endParaRPr lang="en-US" sz="1300" dirty="0" smtClean="0"/>
          </a:p>
          <a:p>
            <a:pPr>
              <a:buClr>
                <a:srgbClr val="787978"/>
              </a:buClr>
            </a:pPr>
            <a:r>
              <a:rPr lang="en-US" dirty="0" smtClean="0"/>
              <a:t>Advantages</a:t>
            </a:r>
          </a:p>
          <a:p>
            <a:pPr lvl="1">
              <a:buClr>
                <a:srgbClr val="787978"/>
              </a:buClr>
            </a:pPr>
            <a:r>
              <a:rPr lang="en-US" dirty="0" smtClean="0"/>
              <a:t>The approach takes into account general changes over time that are common to both participants and non participants</a:t>
            </a:r>
          </a:p>
          <a:p>
            <a:pPr lvl="1">
              <a:buClr>
                <a:srgbClr val="787978"/>
              </a:buClr>
            </a:pPr>
            <a:r>
              <a:rPr lang="en-US" dirty="0" smtClean="0"/>
              <a:t>We do not need to assume that we have measured all differences between participants and nonparticipants</a:t>
            </a:r>
          </a:p>
          <a:p>
            <a:pPr lvl="1">
              <a:buClr>
                <a:srgbClr val="787978"/>
              </a:buClr>
            </a:pPr>
            <a:endParaRPr lang="en-US" sz="1300" dirty="0" smtClean="0"/>
          </a:p>
          <a:p>
            <a:pPr>
              <a:buClr>
                <a:srgbClr val="787978"/>
              </a:buClr>
            </a:pPr>
            <a:r>
              <a:rPr lang="en-US" dirty="0" smtClean="0"/>
              <a:t>Required assumption</a:t>
            </a:r>
          </a:p>
          <a:p>
            <a:pPr lvl="1">
              <a:buClr>
                <a:srgbClr val="787978"/>
              </a:buClr>
            </a:pPr>
            <a:r>
              <a:rPr lang="en-US" dirty="0" smtClean="0"/>
              <a:t>The only differences between participants and nonparticipants are in the levels of observed and unobserved outcomes at the start </a:t>
            </a:r>
          </a:p>
          <a:p>
            <a:pPr lvl="1">
              <a:buClr>
                <a:srgbClr val="787978"/>
              </a:buClr>
            </a:pPr>
            <a:r>
              <a:rPr lang="en-US" dirty="0" smtClean="0"/>
              <a:t>There is no difference in the potential for change, or starting growth rates between participants and nonparticipants</a:t>
            </a:r>
            <a:endParaRPr lang="en-US" dirty="0"/>
          </a:p>
        </p:txBody>
      </p:sp>
    </p:spTree>
    <p:extLst>
      <p:ext uri="{BB962C8B-B14F-4D97-AF65-F5344CB8AC3E}">
        <p14:creationId xmlns:p14="http://schemas.microsoft.com/office/powerpoint/2010/main" val="15033188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discontinuity</a:t>
            </a:r>
            <a:endParaRPr lang="en-US" dirty="0"/>
          </a:p>
        </p:txBody>
      </p:sp>
      <p:sp>
        <p:nvSpPr>
          <p:cNvPr id="3" name="Content Placeholder 2"/>
          <p:cNvSpPr>
            <a:spLocks noGrp="1"/>
          </p:cNvSpPr>
          <p:nvPr>
            <p:ph idx="1"/>
          </p:nvPr>
        </p:nvSpPr>
        <p:spPr>
          <a:xfrm>
            <a:off x="457200" y="1600200"/>
            <a:ext cx="8305800" cy="5029200"/>
          </a:xfrm>
        </p:spPr>
        <p:txBody>
          <a:bodyPr>
            <a:normAutofit/>
          </a:bodyPr>
          <a:lstStyle/>
          <a:p>
            <a:pPr>
              <a:buClr>
                <a:srgbClr val="787978"/>
              </a:buClr>
            </a:pPr>
            <a:r>
              <a:rPr lang="en-US" dirty="0" smtClean="0"/>
              <a:t>Comparison between those who are just eligible and just ineligible to participate in a program</a:t>
            </a:r>
          </a:p>
          <a:p>
            <a:pPr>
              <a:buClr>
                <a:srgbClr val="787978"/>
              </a:buClr>
            </a:pPr>
            <a:endParaRPr lang="en-US" sz="1300" dirty="0" smtClean="0"/>
          </a:p>
          <a:p>
            <a:pPr>
              <a:buClr>
                <a:srgbClr val="787978"/>
              </a:buClr>
            </a:pPr>
            <a:r>
              <a:rPr lang="en-US" dirty="0" smtClean="0"/>
              <a:t>Who makes up the comparison group?</a:t>
            </a:r>
          </a:p>
          <a:p>
            <a:pPr lvl="1">
              <a:buClr>
                <a:srgbClr val="787978"/>
              </a:buClr>
            </a:pPr>
            <a:r>
              <a:rPr lang="en-US" dirty="0" smtClean="0"/>
              <a:t>Those who just miss an eligibility cut off</a:t>
            </a:r>
          </a:p>
          <a:p>
            <a:pPr lvl="1">
              <a:buClr>
                <a:srgbClr val="787978"/>
              </a:buClr>
            </a:pPr>
            <a:endParaRPr lang="en-US" sz="1300" dirty="0" smtClean="0"/>
          </a:p>
          <a:p>
            <a:pPr>
              <a:buClr>
                <a:srgbClr val="787978"/>
              </a:buClr>
            </a:pPr>
            <a:r>
              <a:rPr lang="en-US" dirty="0" smtClean="0"/>
              <a:t>Advantages</a:t>
            </a:r>
          </a:p>
          <a:p>
            <a:pPr lvl="1">
              <a:buClr>
                <a:srgbClr val="787978"/>
              </a:buClr>
            </a:pPr>
            <a:r>
              <a:rPr lang="en-US" dirty="0" smtClean="0"/>
              <a:t>Participation is determined by a rule (not self section)</a:t>
            </a:r>
          </a:p>
          <a:p>
            <a:pPr lvl="1">
              <a:buClr>
                <a:srgbClr val="787978"/>
              </a:buClr>
            </a:pPr>
            <a:r>
              <a:rPr lang="en-US" dirty="0" smtClean="0"/>
              <a:t>We can adjust for those characteristics we know determine participation</a:t>
            </a:r>
          </a:p>
          <a:p>
            <a:pPr lvl="1">
              <a:buClr>
                <a:srgbClr val="787978"/>
              </a:buClr>
            </a:pPr>
            <a:r>
              <a:rPr lang="en-US" dirty="0" smtClean="0"/>
              <a:t>Those just above and below the cut off will be very similar even on these characteristics</a:t>
            </a:r>
          </a:p>
          <a:p>
            <a:endParaRPr lang="en-US" sz="1300" dirty="0" smtClean="0"/>
          </a:p>
        </p:txBody>
      </p:sp>
    </p:spTree>
    <p:extLst>
      <p:ext uri="{BB962C8B-B14F-4D97-AF65-F5344CB8AC3E}">
        <p14:creationId xmlns:p14="http://schemas.microsoft.com/office/powerpoint/2010/main" val="2570687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discontinuity II</a:t>
            </a:r>
            <a:endParaRPr lang="en-US" dirty="0"/>
          </a:p>
        </p:txBody>
      </p:sp>
      <p:sp>
        <p:nvSpPr>
          <p:cNvPr id="3" name="Content Placeholder 2"/>
          <p:cNvSpPr>
            <a:spLocks noGrp="1"/>
          </p:cNvSpPr>
          <p:nvPr>
            <p:ph idx="1"/>
          </p:nvPr>
        </p:nvSpPr>
        <p:spPr>
          <a:xfrm>
            <a:off x="457200" y="1600200"/>
            <a:ext cx="8305800" cy="5029200"/>
          </a:xfrm>
        </p:spPr>
        <p:txBody>
          <a:bodyPr>
            <a:normAutofit/>
          </a:bodyPr>
          <a:lstStyle/>
          <a:p>
            <a:pPr marL="0" indent="0">
              <a:buClr>
                <a:srgbClr val="787978"/>
              </a:buClr>
              <a:buNone/>
            </a:pPr>
            <a:endParaRPr lang="en-US" sz="200" dirty="0" smtClean="0"/>
          </a:p>
          <a:p>
            <a:pPr>
              <a:buClr>
                <a:srgbClr val="787978"/>
              </a:buClr>
            </a:pPr>
            <a:r>
              <a:rPr lang="en-US" dirty="0" smtClean="0"/>
              <a:t>Required assumptions</a:t>
            </a:r>
          </a:p>
          <a:p>
            <a:pPr lvl="1">
              <a:buClr>
                <a:srgbClr val="787978"/>
              </a:buClr>
            </a:pPr>
            <a:r>
              <a:rPr lang="en-US" dirty="0" smtClean="0"/>
              <a:t>The program eligibility is administered exactly according to the rules</a:t>
            </a:r>
          </a:p>
          <a:p>
            <a:pPr lvl="1">
              <a:buClr>
                <a:srgbClr val="787978"/>
              </a:buClr>
            </a:pPr>
            <a:r>
              <a:rPr lang="en-US" dirty="0" smtClean="0"/>
              <a:t>Measurement of criteria used in the cut off is not manipulated to get some people into the program</a:t>
            </a:r>
          </a:p>
          <a:p>
            <a:pPr lvl="1">
              <a:buClr>
                <a:srgbClr val="787978"/>
              </a:buClr>
            </a:pPr>
            <a:r>
              <a:rPr lang="en-US" dirty="0" smtClean="0"/>
              <a:t>There is nothing else that suddenly changes just at the </a:t>
            </a:r>
            <a:r>
              <a:rPr lang="en-US" dirty="0" smtClean="0"/>
              <a:t>cutoff </a:t>
            </a:r>
            <a:r>
              <a:rPr lang="en-US" dirty="0" smtClean="0"/>
              <a:t>point</a:t>
            </a:r>
          </a:p>
          <a:p>
            <a:pPr lvl="1">
              <a:buClr>
                <a:srgbClr val="787978"/>
              </a:buClr>
            </a:pPr>
            <a:r>
              <a:rPr lang="en-US" dirty="0" smtClean="0"/>
              <a:t>There are a large number of people just above and below the </a:t>
            </a:r>
            <a:r>
              <a:rPr lang="en-US" dirty="0" smtClean="0"/>
              <a:t>cutoff</a:t>
            </a:r>
            <a:endParaRPr lang="en-US" dirty="0"/>
          </a:p>
        </p:txBody>
      </p:sp>
    </p:spTree>
    <p:extLst>
      <p:ext uri="{BB962C8B-B14F-4D97-AF65-F5344CB8AC3E}">
        <p14:creationId xmlns:p14="http://schemas.microsoft.com/office/powerpoint/2010/main" val="36239487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RDD: Value of intensive care</a:t>
            </a:r>
            <a:endParaRPr lang="en-US" dirty="0"/>
          </a:p>
        </p:txBody>
      </p:sp>
      <p:sp>
        <p:nvSpPr>
          <p:cNvPr id="3" name="Content Placeholder 2"/>
          <p:cNvSpPr>
            <a:spLocks noGrp="1"/>
          </p:cNvSpPr>
          <p:nvPr>
            <p:ph idx="1"/>
          </p:nvPr>
        </p:nvSpPr>
        <p:spPr>
          <a:xfrm>
            <a:off x="762000" y="1828800"/>
            <a:ext cx="8077200" cy="4343400"/>
          </a:xfrm>
        </p:spPr>
        <p:txBody>
          <a:bodyPr>
            <a:normAutofit fontScale="92500" lnSpcReduction="10000"/>
          </a:bodyPr>
          <a:lstStyle/>
          <a:p>
            <a:pPr>
              <a:buClr>
                <a:srgbClr val="787978"/>
              </a:buClr>
            </a:pPr>
            <a:r>
              <a:rPr lang="en-US" dirty="0" smtClean="0"/>
              <a:t>Children born with low birth weight in the US are put into intensive care</a:t>
            </a:r>
          </a:p>
          <a:p>
            <a:pPr>
              <a:buClr>
                <a:srgbClr val="787978"/>
              </a:buClr>
            </a:pPr>
            <a:endParaRPr lang="en-US" sz="500" dirty="0" smtClean="0"/>
          </a:p>
          <a:p>
            <a:pPr>
              <a:buClr>
                <a:srgbClr val="787978"/>
              </a:buClr>
            </a:pPr>
            <a:r>
              <a:rPr lang="en-US" dirty="0" smtClean="0"/>
              <a:t>Intensive care is expensive, but how much does it help low birth weight children?</a:t>
            </a:r>
          </a:p>
          <a:p>
            <a:pPr>
              <a:buClr>
                <a:srgbClr val="787978"/>
              </a:buClr>
            </a:pPr>
            <a:endParaRPr lang="en-US" sz="500" dirty="0" smtClean="0"/>
          </a:p>
          <a:p>
            <a:pPr>
              <a:buClr>
                <a:srgbClr val="787978"/>
              </a:buClr>
            </a:pPr>
            <a:r>
              <a:rPr lang="en-US" dirty="0" smtClean="0"/>
              <a:t>Many doctors use a weight cutoff of 1,500 grams to determine if a child needs intensive care</a:t>
            </a:r>
          </a:p>
          <a:p>
            <a:pPr>
              <a:buClr>
                <a:srgbClr val="787978"/>
              </a:buClr>
            </a:pPr>
            <a:endParaRPr lang="en-US" sz="500" dirty="0" smtClean="0"/>
          </a:p>
          <a:p>
            <a:pPr>
              <a:buClr>
                <a:srgbClr val="787978"/>
              </a:buClr>
            </a:pPr>
            <a:r>
              <a:rPr lang="en-US" dirty="0" smtClean="0"/>
              <a:t>Risk of dying declines as weight goes up but those just above and below the cutoff should be similar</a:t>
            </a:r>
          </a:p>
          <a:p>
            <a:pPr lvl="1">
              <a:buClr>
                <a:srgbClr val="787978"/>
              </a:buClr>
            </a:pPr>
            <a:r>
              <a:rPr lang="en-US" dirty="0" smtClean="0"/>
              <a:t>Except that those below get intensive care</a:t>
            </a:r>
          </a:p>
          <a:p>
            <a:pPr lvl="1">
              <a:buClr>
                <a:srgbClr val="787978"/>
              </a:buClr>
            </a:pPr>
            <a:endParaRPr lang="en-US" sz="500" dirty="0" smtClean="0"/>
          </a:p>
          <a:p>
            <a:pPr>
              <a:buClr>
                <a:srgbClr val="787978"/>
              </a:buClr>
            </a:pPr>
            <a:r>
              <a:rPr lang="en-US" dirty="0" smtClean="0"/>
              <a:t>Almond et </a:t>
            </a:r>
            <a:r>
              <a:rPr lang="en-US" dirty="0" smtClean="0"/>
              <a:t>al. </a:t>
            </a:r>
            <a:r>
              <a:rPr lang="en-US" dirty="0" smtClean="0"/>
              <a:t>(2010) use this to estimate the benefit of intensive care </a:t>
            </a:r>
          </a:p>
          <a:p>
            <a:pPr lvl="1"/>
            <a:endParaRPr lang="en-US" dirty="0"/>
          </a:p>
        </p:txBody>
      </p:sp>
    </p:spTree>
    <p:extLst>
      <p:ext uri="{BB962C8B-B14F-4D97-AF65-F5344CB8AC3E}">
        <p14:creationId xmlns:p14="http://schemas.microsoft.com/office/powerpoint/2010/main" val="19035702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RDD: Value of intensive care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66775"/>
            <a:ext cx="6553200" cy="3930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657600" y="5682735"/>
            <a:ext cx="5334000" cy="369332"/>
          </a:xfrm>
          <a:prstGeom prst="rect">
            <a:avLst/>
          </a:prstGeom>
          <a:noFill/>
        </p:spPr>
        <p:txBody>
          <a:bodyPr wrap="square" rtlCol="0">
            <a:spAutoFit/>
          </a:bodyPr>
          <a:lstStyle/>
          <a:p>
            <a:r>
              <a:rPr lang="en-US" dirty="0" smtClean="0"/>
              <a:t>Source: Almond, Doyle, Kowalski, and Williams, 2010.</a:t>
            </a:r>
            <a:endParaRPr lang="en-US" dirty="0"/>
          </a:p>
        </p:txBody>
      </p:sp>
    </p:spTree>
    <p:extLst>
      <p:ext uri="{BB962C8B-B14F-4D97-AF65-F5344CB8AC3E}">
        <p14:creationId xmlns:p14="http://schemas.microsoft.com/office/powerpoint/2010/main" val="18086050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variables</a:t>
            </a:r>
            <a:endParaRPr lang="en-US" dirty="0"/>
          </a:p>
        </p:txBody>
      </p:sp>
      <p:sp>
        <p:nvSpPr>
          <p:cNvPr id="3" name="Content Placeholder 2"/>
          <p:cNvSpPr>
            <a:spLocks noGrp="1"/>
          </p:cNvSpPr>
          <p:nvPr>
            <p:ph idx="1"/>
          </p:nvPr>
        </p:nvSpPr>
        <p:spPr>
          <a:xfrm>
            <a:off x="457200" y="1388523"/>
            <a:ext cx="8305800" cy="5105400"/>
          </a:xfrm>
        </p:spPr>
        <p:txBody>
          <a:bodyPr>
            <a:normAutofit/>
          </a:bodyPr>
          <a:lstStyle/>
          <a:p>
            <a:pPr>
              <a:buClr>
                <a:srgbClr val="787978"/>
              </a:buClr>
            </a:pPr>
            <a:r>
              <a:rPr lang="en-US" dirty="0" smtClean="0"/>
              <a:t>Uses a random variable (the instrument) to predict program take up</a:t>
            </a:r>
          </a:p>
          <a:p>
            <a:pPr lvl="1">
              <a:buClr>
                <a:srgbClr val="787978"/>
              </a:buClr>
            </a:pPr>
            <a:endParaRPr lang="en-US" sz="900" dirty="0" smtClean="0"/>
          </a:p>
          <a:p>
            <a:pPr>
              <a:buClr>
                <a:srgbClr val="787978"/>
              </a:buClr>
            </a:pPr>
            <a:r>
              <a:rPr lang="en-US" dirty="0" smtClean="0"/>
              <a:t>Who makes up the comparison group?</a:t>
            </a:r>
          </a:p>
          <a:p>
            <a:pPr lvl="1">
              <a:buClr>
                <a:srgbClr val="787978"/>
              </a:buClr>
            </a:pPr>
            <a:r>
              <a:rPr lang="en-US" dirty="0" smtClean="0"/>
              <a:t>Those predicted not to take up by the instrument</a:t>
            </a:r>
          </a:p>
          <a:p>
            <a:pPr lvl="1">
              <a:buClr>
                <a:srgbClr val="787978"/>
              </a:buClr>
            </a:pPr>
            <a:endParaRPr lang="en-US" sz="1000" dirty="0" smtClean="0"/>
          </a:p>
          <a:p>
            <a:pPr>
              <a:buClr>
                <a:srgbClr val="787978"/>
              </a:buClr>
            </a:pPr>
            <a:r>
              <a:rPr lang="en-US" dirty="0" smtClean="0"/>
              <a:t>Advantages</a:t>
            </a:r>
          </a:p>
          <a:p>
            <a:pPr lvl="1">
              <a:buClr>
                <a:srgbClr val="787978"/>
              </a:buClr>
            </a:pPr>
            <a:r>
              <a:rPr lang="en-US" dirty="0" smtClean="0"/>
              <a:t>The right instrument can deal with selection bias</a:t>
            </a:r>
          </a:p>
          <a:p>
            <a:pPr lvl="1">
              <a:buClr>
                <a:srgbClr val="787978"/>
              </a:buClr>
            </a:pPr>
            <a:endParaRPr lang="en-US" sz="1000" dirty="0" smtClean="0"/>
          </a:p>
          <a:p>
            <a:pPr>
              <a:buClr>
                <a:srgbClr val="787978"/>
              </a:buClr>
            </a:pPr>
            <a:r>
              <a:rPr lang="en-US" dirty="0" smtClean="0"/>
              <a:t>Required assumptions</a:t>
            </a:r>
          </a:p>
          <a:p>
            <a:pPr lvl="1">
              <a:buClr>
                <a:srgbClr val="787978"/>
              </a:buClr>
            </a:pPr>
            <a:r>
              <a:rPr lang="en-US" dirty="0" smtClean="0"/>
              <a:t>The instrument predicts take up</a:t>
            </a:r>
          </a:p>
          <a:p>
            <a:pPr lvl="1">
              <a:buClr>
                <a:srgbClr val="787978"/>
              </a:buClr>
            </a:pPr>
            <a:r>
              <a:rPr lang="en-US" dirty="0" smtClean="0"/>
              <a:t>The instrument does not predict anything else that could effect outcomes, i.e. there is no selection in the instrument, and the instrument impacts take up but nothing else relevant to the outcome</a:t>
            </a:r>
            <a:endParaRPr lang="en-US" dirty="0"/>
          </a:p>
        </p:txBody>
      </p:sp>
    </p:spTree>
    <p:extLst>
      <p:ext uri="{BB962C8B-B14F-4D97-AF65-F5344CB8AC3E}">
        <p14:creationId xmlns:p14="http://schemas.microsoft.com/office/powerpoint/2010/main" val="32749869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instrumental variables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buClr>
                <a:srgbClr val="787978"/>
              </a:buClr>
            </a:pPr>
            <a:r>
              <a:rPr lang="en-US" dirty="0" smtClean="0"/>
              <a:t>What is the impact of access to TV on social capital?</a:t>
            </a:r>
          </a:p>
          <a:p>
            <a:pPr>
              <a:buClr>
                <a:srgbClr val="787978"/>
              </a:buClr>
            </a:pPr>
            <a:endParaRPr lang="en-US" sz="900" dirty="0" smtClean="0"/>
          </a:p>
          <a:p>
            <a:pPr>
              <a:buClr>
                <a:srgbClr val="787978"/>
              </a:buClr>
            </a:pPr>
            <a:r>
              <a:rPr lang="en-US" dirty="0" smtClean="0"/>
              <a:t>TV reception in villages along a valley varies by height of mountain ridge separating valley from large town with TV tower</a:t>
            </a:r>
          </a:p>
          <a:p>
            <a:pPr>
              <a:buClr>
                <a:srgbClr val="787978"/>
              </a:buClr>
            </a:pPr>
            <a:endParaRPr lang="en-US" sz="900" dirty="0" smtClean="0"/>
          </a:p>
          <a:p>
            <a:pPr>
              <a:buClr>
                <a:srgbClr val="787978"/>
              </a:buClr>
            </a:pPr>
            <a:r>
              <a:rPr lang="en-US" dirty="0" smtClean="0"/>
              <a:t>Instrument: height of ridge</a:t>
            </a:r>
          </a:p>
          <a:p>
            <a:pPr>
              <a:buClr>
                <a:srgbClr val="787978"/>
              </a:buClr>
            </a:pPr>
            <a:endParaRPr lang="en-US" sz="900" dirty="0" smtClean="0"/>
          </a:p>
          <a:p>
            <a:pPr>
              <a:buClr>
                <a:srgbClr val="787978"/>
              </a:buClr>
            </a:pPr>
            <a:r>
              <a:rPr lang="en-US" dirty="0" smtClean="0"/>
              <a:t>Assumptions</a:t>
            </a:r>
          </a:p>
          <a:p>
            <a:pPr lvl="1">
              <a:buClr>
                <a:srgbClr val="787978"/>
              </a:buClr>
            </a:pPr>
            <a:r>
              <a:rPr lang="en-US" dirty="0" smtClean="0"/>
              <a:t>Height of ridge is correlated with use of TV</a:t>
            </a:r>
          </a:p>
          <a:p>
            <a:pPr lvl="1">
              <a:buClr>
                <a:srgbClr val="787978"/>
              </a:buClr>
            </a:pPr>
            <a:r>
              <a:rPr lang="en-US" dirty="0" smtClean="0"/>
              <a:t>Height of ridge is not correlated with travel time to town</a:t>
            </a:r>
          </a:p>
          <a:p>
            <a:pPr lvl="1">
              <a:buClr>
                <a:srgbClr val="787978"/>
              </a:buClr>
            </a:pPr>
            <a:r>
              <a:rPr lang="en-US" dirty="0" smtClean="0"/>
              <a:t>Height or ridge is not correlated with farming conditions in the village, hence income</a:t>
            </a:r>
          </a:p>
        </p:txBody>
      </p:sp>
      <p:sp>
        <p:nvSpPr>
          <p:cNvPr id="4" name="TextBox 3"/>
          <p:cNvSpPr txBox="1"/>
          <p:nvPr/>
        </p:nvSpPr>
        <p:spPr>
          <a:xfrm>
            <a:off x="6248400" y="5905500"/>
            <a:ext cx="3810000" cy="381000"/>
          </a:xfrm>
          <a:prstGeom prst="rect">
            <a:avLst/>
          </a:prstGeom>
          <a:noFill/>
        </p:spPr>
        <p:txBody>
          <a:bodyPr wrap="square" rtlCol="0">
            <a:spAutoFit/>
          </a:bodyPr>
          <a:lstStyle/>
          <a:p>
            <a:r>
              <a:rPr lang="en-US" dirty="0" smtClean="0"/>
              <a:t>Source: </a:t>
            </a:r>
            <a:r>
              <a:rPr lang="en-US" dirty="0" err="1" smtClean="0"/>
              <a:t>Olken</a:t>
            </a:r>
            <a:r>
              <a:rPr lang="en-US" dirty="0" smtClean="0"/>
              <a:t>, 2009</a:t>
            </a:r>
            <a:endParaRPr lang="en-US" dirty="0"/>
          </a:p>
        </p:txBody>
      </p:sp>
    </p:spTree>
    <p:extLst>
      <p:ext uri="{BB962C8B-B14F-4D97-AF65-F5344CB8AC3E}">
        <p14:creationId xmlns:p14="http://schemas.microsoft.com/office/powerpoint/2010/main" val="36401114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a:buClr>
                <a:srgbClr val="787978"/>
              </a:buClr>
            </a:pPr>
            <a:r>
              <a:rPr lang="en-US" dirty="0" smtClean="0"/>
              <a:t>Qualitative</a:t>
            </a:r>
          </a:p>
          <a:p>
            <a:pPr>
              <a:buClr>
                <a:srgbClr val="787978"/>
              </a:buClr>
            </a:pPr>
            <a:r>
              <a:rPr lang="en-US" dirty="0" smtClean="0"/>
              <a:t>Pre and post</a:t>
            </a:r>
          </a:p>
          <a:p>
            <a:pPr>
              <a:buClr>
                <a:srgbClr val="787978"/>
              </a:buClr>
            </a:pPr>
            <a:r>
              <a:rPr lang="en-US" dirty="0" smtClean="0"/>
              <a:t>Cross sectional </a:t>
            </a:r>
          </a:p>
          <a:p>
            <a:pPr>
              <a:buClr>
                <a:srgbClr val="787978"/>
              </a:buClr>
            </a:pPr>
            <a:r>
              <a:rPr lang="en-US" dirty="0" smtClean="0"/>
              <a:t>Multivariate regression</a:t>
            </a:r>
          </a:p>
          <a:p>
            <a:pPr>
              <a:buClr>
                <a:srgbClr val="787978"/>
              </a:buClr>
            </a:pPr>
            <a:r>
              <a:rPr lang="en-US" dirty="0" smtClean="0"/>
              <a:t>Multivariate regression, matching</a:t>
            </a:r>
          </a:p>
          <a:p>
            <a:pPr>
              <a:buClr>
                <a:srgbClr val="787978"/>
              </a:buClr>
            </a:pPr>
            <a:r>
              <a:rPr lang="en-US" dirty="0" smtClean="0"/>
              <a:t>Difference-in-difference</a:t>
            </a:r>
          </a:p>
          <a:p>
            <a:pPr>
              <a:buClr>
                <a:srgbClr val="787978"/>
              </a:buClr>
            </a:pPr>
            <a:r>
              <a:rPr lang="en-US" dirty="0" smtClean="0"/>
              <a:t>Regression discontinuity</a:t>
            </a:r>
          </a:p>
          <a:p>
            <a:pPr>
              <a:buClr>
                <a:srgbClr val="787978"/>
              </a:buClr>
            </a:pPr>
            <a:r>
              <a:rPr lang="en-US" dirty="0" smtClean="0"/>
              <a:t>Instrumental variable</a:t>
            </a:r>
          </a:p>
          <a:p>
            <a:endParaRPr lang="en-US" dirty="0"/>
          </a:p>
        </p:txBody>
      </p:sp>
    </p:spTree>
    <p:extLst>
      <p:ext uri="{BB962C8B-B14F-4D97-AF65-F5344CB8AC3E}">
        <p14:creationId xmlns:p14="http://schemas.microsoft.com/office/powerpoint/2010/main" val="69439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a:t>
            </a:r>
            <a:endParaRPr lang="en-US" dirty="0"/>
          </a:p>
        </p:txBody>
      </p:sp>
      <p:sp>
        <p:nvSpPr>
          <p:cNvPr id="3" name="Content Placeholder 2"/>
          <p:cNvSpPr>
            <a:spLocks noGrp="1"/>
          </p:cNvSpPr>
          <p:nvPr>
            <p:ph idx="1"/>
          </p:nvPr>
        </p:nvSpPr>
        <p:spPr>
          <a:xfrm>
            <a:off x="457200" y="1447800"/>
            <a:ext cx="8534400" cy="5410200"/>
          </a:xfrm>
        </p:spPr>
        <p:txBody>
          <a:bodyPr>
            <a:normAutofit/>
          </a:bodyPr>
          <a:lstStyle/>
          <a:p>
            <a:pPr>
              <a:buClr>
                <a:srgbClr val="787978"/>
              </a:buClr>
            </a:pPr>
            <a:r>
              <a:rPr lang="en-US" dirty="0" smtClean="0"/>
              <a:t>Description and assessment not boiled down into numbers</a:t>
            </a:r>
          </a:p>
          <a:p>
            <a:pPr lvl="1">
              <a:buClr>
                <a:srgbClr val="787978"/>
              </a:buClr>
            </a:pPr>
            <a:endParaRPr lang="en-US" sz="1100" dirty="0" smtClean="0"/>
          </a:p>
          <a:p>
            <a:pPr>
              <a:buClr>
                <a:srgbClr val="787978"/>
              </a:buClr>
            </a:pPr>
            <a:r>
              <a:rPr lang="en-US" dirty="0" smtClean="0"/>
              <a:t>Advantages</a:t>
            </a:r>
          </a:p>
          <a:p>
            <a:pPr lvl="1">
              <a:buClr>
                <a:srgbClr val="787978"/>
              </a:buClr>
            </a:pPr>
            <a:r>
              <a:rPr lang="en-US" dirty="0"/>
              <a:t>M</a:t>
            </a:r>
            <a:r>
              <a:rPr lang="en-US" dirty="0" smtClean="0"/>
              <a:t>ore detail and nuance than quantitative evaluations</a:t>
            </a:r>
          </a:p>
          <a:p>
            <a:pPr lvl="1">
              <a:buClr>
                <a:srgbClr val="787978"/>
              </a:buClr>
            </a:pPr>
            <a:r>
              <a:rPr lang="en-US" dirty="0"/>
              <a:t>Q</a:t>
            </a:r>
            <a:r>
              <a:rPr lang="en-US" dirty="0" smtClean="0"/>
              <a:t>uestions are open ended, flexibility to respond to pathways of impact not anticipated prior to study start</a:t>
            </a:r>
          </a:p>
          <a:p>
            <a:pPr lvl="1">
              <a:buClr>
                <a:srgbClr val="787978"/>
              </a:buClr>
            </a:pPr>
            <a:r>
              <a:rPr lang="en-US" dirty="0" smtClean="0"/>
              <a:t>Can generate new hypotheses of impact pathways</a:t>
            </a:r>
          </a:p>
          <a:p>
            <a:pPr lvl="1">
              <a:buClr>
                <a:srgbClr val="787978"/>
              </a:buClr>
            </a:pPr>
            <a:endParaRPr lang="en-US" sz="1000" dirty="0" smtClean="0"/>
          </a:p>
          <a:p>
            <a:pPr>
              <a:buClr>
                <a:srgbClr val="787978"/>
              </a:buClr>
            </a:pPr>
            <a:r>
              <a:rPr lang="en-US" dirty="0" smtClean="0"/>
              <a:t>Assumptions required for assessing impact</a:t>
            </a:r>
          </a:p>
          <a:p>
            <a:pPr lvl="1">
              <a:buClr>
                <a:srgbClr val="787978"/>
              </a:buClr>
            </a:pPr>
            <a:r>
              <a:rPr lang="en-US" dirty="0" smtClean="0"/>
              <a:t>Respondent or researcher knows the counterfactual, </a:t>
            </a:r>
            <a:r>
              <a:rPr lang="en-US" dirty="0" err="1" smtClean="0"/>
              <a:t>eg</a:t>
            </a:r>
            <a:r>
              <a:rPr lang="en-US" dirty="0" smtClean="0"/>
              <a:t> by comparing with life prior to program or to nonparticipants and reveal it truthfully</a:t>
            </a:r>
          </a:p>
          <a:p>
            <a:pPr lvl="1">
              <a:buClr>
                <a:srgbClr val="787978"/>
              </a:buClr>
            </a:pPr>
            <a:r>
              <a:rPr lang="en-US" dirty="0"/>
              <a:t>M</a:t>
            </a:r>
            <a:r>
              <a:rPr lang="en-US" dirty="0" smtClean="0"/>
              <a:t>ore research judgment in aggregating or highlighting responses. Need stronger assumptions about no researcher bias. Are </a:t>
            </a:r>
            <a:r>
              <a:rPr lang="en-US" dirty="0" err="1" smtClean="0"/>
              <a:t>nonrepresentative</a:t>
            </a:r>
            <a:r>
              <a:rPr lang="en-US" dirty="0" smtClean="0"/>
              <a:t> but interesting individuals given more weight?</a:t>
            </a:r>
            <a:endParaRPr lang="en-US" dirty="0"/>
          </a:p>
        </p:txBody>
      </p:sp>
    </p:spTree>
    <p:extLst>
      <p:ext uri="{BB962C8B-B14F-4D97-AF65-F5344CB8AC3E}">
        <p14:creationId xmlns:p14="http://schemas.microsoft.com/office/powerpoint/2010/main" val="2385733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vs. post comparisons</a:t>
            </a:r>
            <a:endParaRPr lang="en-US" dirty="0"/>
          </a:p>
        </p:txBody>
      </p:sp>
      <p:sp>
        <p:nvSpPr>
          <p:cNvPr id="3" name="Content Placeholder 2"/>
          <p:cNvSpPr>
            <a:spLocks noGrp="1"/>
          </p:cNvSpPr>
          <p:nvPr>
            <p:ph idx="1"/>
          </p:nvPr>
        </p:nvSpPr>
        <p:spPr>
          <a:xfrm>
            <a:off x="457200" y="1600200"/>
            <a:ext cx="8305800" cy="5029200"/>
          </a:xfrm>
        </p:spPr>
        <p:txBody>
          <a:bodyPr>
            <a:normAutofit/>
          </a:bodyPr>
          <a:lstStyle/>
          <a:p>
            <a:pPr>
              <a:buClr>
                <a:srgbClr val="787978"/>
              </a:buClr>
            </a:pPr>
            <a:r>
              <a:rPr lang="en-US" dirty="0" smtClean="0"/>
              <a:t>Comparison of outcomes before and after the start of the program</a:t>
            </a:r>
            <a:endParaRPr lang="en-US" sz="900" dirty="0" smtClean="0"/>
          </a:p>
          <a:p>
            <a:pPr lvl="1">
              <a:buClr>
                <a:srgbClr val="787978"/>
              </a:buClr>
            </a:pPr>
            <a:endParaRPr lang="en-US" sz="800" dirty="0" smtClean="0"/>
          </a:p>
          <a:p>
            <a:pPr>
              <a:buClr>
                <a:srgbClr val="787978"/>
              </a:buClr>
            </a:pPr>
            <a:r>
              <a:rPr lang="en-US" dirty="0" smtClean="0"/>
              <a:t>Who is the comparison group?</a:t>
            </a:r>
          </a:p>
          <a:p>
            <a:pPr lvl="1">
              <a:buClr>
                <a:srgbClr val="787978"/>
              </a:buClr>
            </a:pPr>
            <a:r>
              <a:rPr lang="en-US" dirty="0" smtClean="0"/>
              <a:t>Participants prior to the start of the program</a:t>
            </a:r>
          </a:p>
          <a:p>
            <a:pPr lvl="1">
              <a:buClr>
                <a:srgbClr val="787978"/>
              </a:buClr>
            </a:pPr>
            <a:endParaRPr lang="en-US" sz="900" dirty="0" smtClean="0"/>
          </a:p>
          <a:p>
            <a:pPr>
              <a:buClr>
                <a:srgbClr val="787978"/>
              </a:buClr>
            </a:pPr>
            <a:r>
              <a:rPr lang="en-US" dirty="0" smtClean="0"/>
              <a:t>Advantages</a:t>
            </a:r>
          </a:p>
          <a:p>
            <a:pPr lvl="1">
              <a:buClr>
                <a:srgbClr val="787978"/>
              </a:buClr>
            </a:pPr>
            <a:r>
              <a:rPr lang="en-US" dirty="0" smtClean="0"/>
              <a:t>Relatively simple</a:t>
            </a:r>
          </a:p>
          <a:p>
            <a:pPr lvl="1">
              <a:buClr>
                <a:srgbClr val="787978"/>
              </a:buClr>
            </a:pPr>
            <a:endParaRPr lang="en-US" sz="900" dirty="0" smtClean="0"/>
          </a:p>
          <a:p>
            <a:pPr>
              <a:buClr>
                <a:srgbClr val="787978"/>
              </a:buClr>
            </a:pPr>
            <a:r>
              <a:rPr lang="en-US" dirty="0" smtClean="0"/>
              <a:t>Assumptions required</a:t>
            </a:r>
          </a:p>
          <a:p>
            <a:pPr lvl="1">
              <a:buClr>
                <a:srgbClr val="787978"/>
              </a:buClr>
            </a:pPr>
            <a:r>
              <a:rPr lang="en-US" dirty="0" smtClean="0"/>
              <a:t>No changes in the environment or individuals over time not related to the program</a:t>
            </a:r>
          </a:p>
          <a:p>
            <a:pPr lvl="1">
              <a:buClr>
                <a:srgbClr val="787978"/>
              </a:buClr>
            </a:pPr>
            <a:r>
              <a:rPr lang="en-US" dirty="0" smtClean="0"/>
              <a:t>Participants did not sign up because of a shock, </a:t>
            </a:r>
            <a:r>
              <a:rPr lang="en-US" dirty="0" smtClean="0"/>
              <a:t>e.g., </a:t>
            </a:r>
            <a:r>
              <a:rPr lang="en-US" dirty="0" smtClean="0"/>
              <a:t>they just lost their job</a:t>
            </a:r>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9993004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section comparisons</a:t>
            </a:r>
            <a:endParaRPr lang="en-US" dirty="0"/>
          </a:p>
        </p:txBody>
      </p:sp>
      <p:sp>
        <p:nvSpPr>
          <p:cNvPr id="3" name="Content Placeholder 2"/>
          <p:cNvSpPr>
            <a:spLocks noGrp="1"/>
          </p:cNvSpPr>
          <p:nvPr>
            <p:ph idx="1"/>
          </p:nvPr>
        </p:nvSpPr>
        <p:spPr>
          <a:xfrm>
            <a:off x="457200" y="1600200"/>
            <a:ext cx="8305800" cy="5105400"/>
          </a:xfrm>
        </p:spPr>
        <p:txBody>
          <a:bodyPr>
            <a:normAutofit/>
          </a:bodyPr>
          <a:lstStyle/>
          <a:p>
            <a:pPr>
              <a:buClr>
                <a:srgbClr val="787978"/>
              </a:buClr>
            </a:pPr>
            <a:r>
              <a:rPr lang="en-US" dirty="0"/>
              <a:t>C</a:t>
            </a:r>
            <a:r>
              <a:rPr lang="en-US" dirty="0" smtClean="0"/>
              <a:t>omparisons across individuals at the same time</a:t>
            </a:r>
          </a:p>
          <a:p>
            <a:pPr lvl="1">
              <a:buClr>
                <a:srgbClr val="787978"/>
              </a:buClr>
            </a:pPr>
            <a:endParaRPr lang="en-US" sz="900" dirty="0" smtClean="0"/>
          </a:p>
          <a:p>
            <a:pPr>
              <a:buClr>
                <a:srgbClr val="787978"/>
              </a:buClr>
            </a:pPr>
            <a:r>
              <a:rPr lang="en-US" dirty="0" smtClean="0"/>
              <a:t>Who makes up the comparison group?</a:t>
            </a:r>
          </a:p>
          <a:p>
            <a:pPr lvl="1">
              <a:buClr>
                <a:srgbClr val="787978"/>
              </a:buClr>
            </a:pPr>
            <a:r>
              <a:rPr lang="en-US" dirty="0" smtClean="0"/>
              <a:t>Nonparticipants</a:t>
            </a:r>
          </a:p>
          <a:p>
            <a:pPr lvl="1">
              <a:buClr>
                <a:srgbClr val="787978"/>
              </a:buClr>
            </a:pPr>
            <a:endParaRPr lang="en-US" sz="900" dirty="0" smtClean="0"/>
          </a:p>
          <a:p>
            <a:pPr>
              <a:buClr>
                <a:srgbClr val="787978"/>
              </a:buClr>
            </a:pPr>
            <a:r>
              <a:rPr lang="en-US" dirty="0" smtClean="0"/>
              <a:t>Advantages</a:t>
            </a:r>
          </a:p>
          <a:p>
            <a:pPr lvl="1">
              <a:buClr>
                <a:srgbClr val="787978"/>
              </a:buClr>
            </a:pPr>
            <a:r>
              <a:rPr lang="en-US" dirty="0" smtClean="0"/>
              <a:t>Can be undertaken after the program has started</a:t>
            </a:r>
          </a:p>
          <a:p>
            <a:pPr lvl="1">
              <a:buClr>
                <a:srgbClr val="787978"/>
              </a:buClr>
            </a:pPr>
            <a:endParaRPr lang="en-US" sz="900" dirty="0" smtClean="0"/>
          </a:p>
          <a:p>
            <a:pPr>
              <a:buClr>
                <a:srgbClr val="787978"/>
              </a:buClr>
            </a:pPr>
            <a:r>
              <a:rPr lang="en-US" dirty="0" smtClean="0"/>
              <a:t>Required assumption</a:t>
            </a:r>
          </a:p>
          <a:p>
            <a:pPr lvl="1">
              <a:buClr>
                <a:srgbClr val="787978"/>
              </a:buClr>
            </a:pPr>
            <a:r>
              <a:rPr lang="en-US" dirty="0" smtClean="0"/>
              <a:t>Participants are not different from nonparticipants in any way except as a result of the program, including in the potential for future change</a:t>
            </a:r>
            <a:endParaRPr lang="en-US" dirty="0"/>
          </a:p>
        </p:txBody>
      </p:sp>
    </p:spTree>
    <p:extLst>
      <p:ext uri="{BB962C8B-B14F-4D97-AF65-F5344CB8AC3E}">
        <p14:creationId xmlns:p14="http://schemas.microsoft.com/office/powerpoint/2010/main" val="42138274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a:t>
            </a:r>
            <a:endParaRPr lang="en-US" dirty="0"/>
          </a:p>
        </p:txBody>
      </p:sp>
      <p:sp>
        <p:nvSpPr>
          <p:cNvPr id="3" name="Content Placeholder 2"/>
          <p:cNvSpPr>
            <a:spLocks noGrp="1"/>
          </p:cNvSpPr>
          <p:nvPr>
            <p:ph idx="1"/>
          </p:nvPr>
        </p:nvSpPr>
        <p:spPr>
          <a:xfrm>
            <a:off x="457200" y="1600200"/>
            <a:ext cx="8382000" cy="5181600"/>
          </a:xfrm>
        </p:spPr>
        <p:txBody>
          <a:bodyPr>
            <a:normAutofit/>
          </a:bodyPr>
          <a:lstStyle/>
          <a:p>
            <a:pPr>
              <a:buClr>
                <a:srgbClr val="787978"/>
              </a:buClr>
            </a:pPr>
            <a:r>
              <a:rPr lang="en-US" dirty="0" smtClean="0"/>
              <a:t>Comparison between participants and nonparticipants in which observable differences are controlled for</a:t>
            </a:r>
          </a:p>
          <a:p>
            <a:pPr lvl="1">
              <a:buClr>
                <a:srgbClr val="787978"/>
              </a:buClr>
            </a:pPr>
            <a:endParaRPr lang="en-US" sz="900" dirty="0" smtClean="0"/>
          </a:p>
          <a:p>
            <a:pPr>
              <a:buClr>
                <a:srgbClr val="787978"/>
              </a:buClr>
            </a:pPr>
            <a:r>
              <a:rPr lang="en-US" dirty="0" smtClean="0"/>
              <a:t>Who makes up the comparison group?</a:t>
            </a:r>
          </a:p>
          <a:p>
            <a:pPr lvl="1">
              <a:buClr>
                <a:srgbClr val="787978"/>
              </a:buClr>
            </a:pPr>
            <a:r>
              <a:rPr lang="en-US" dirty="0" smtClean="0"/>
              <a:t>Nonparticipants with the same measured outcomes at program start</a:t>
            </a:r>
          </a:p>
          <a:p>
            <a:pPr lvl="1">
              <a:buClr>
                <a:srgbClr val="787978"/>
              </a:buClr>
            </a:pPr>
            <a:endParaRPr lang="en-US" sz="900" dirty="0" smtClean="0"/>
          </a:p>
          <a:p>
            <a:pPr>
              <a:buClr>
                <a:srgbClr val="787978"/>
              </a:buClr>
            </a:pPr>
            <a:r>
              <a:rPr lang="en-US" dirty="0" smtClean="0"/>
              <a:t>Advantages</a:t>
            </a:r>
          </a:p>
          <a:p>
            <a:pPr lvl="1">
              <a:buClr>
                <a:srgbClr val="787978"/>
              </a:buClr>
            </a:pPr>
            <a:r>
              <a:rPr lang="en-US" dirty="0" smtClean="0"/>
              <a:t>Adjusts for some of the differences between participants and nonparticipants</a:t>
            </a:r>
          </a:p>
          <a:p>
            <a:pPr lvl="1">
              <a:buClr>
                <a:srgbClr val="787978"/>
              </a:buClr>
            </a:pPr>
            <a:endParaRPr lang="en-US" sz="900" dirty="0" smtClean="0"/>
          </a:p>
          <a:p>
            <a:pPr>
              <a:buClr>
                <a:srgbClr val="787978"/>
              </a:buClr>
            </a:pPr>
            <a:r>
              <a:rPr lang="en-US" dirty="0" smtClean="0"/>
              <a:t>Required assumption</a:t>
            </a:r>
          </a:p>
          <a:p>
            <a:pPr lvl="1">
              <a:buClr>
                <a:srgbClr val="787978"/>
              </a:buClr>
            </a:pPr>
            <a:r>
              <a:rPr lang="en-US" dirty="0" smtClean="0"/>
              <a:t>The only differences between participants and nonparticipants are those we have data on</a:t>
            </a:r>
            <a:endParaRPr lang="en-US" dirty="0"/>
          </a:p>
        </p:txBody>
      </p:sp>
    </p:spTree>
    <p:extLst>
      <p:ext uri="{BB962C8B-B14F-4D97-AF65-F5344CB8AC3E}">
        <p14:creationId xmlns:p14="http://schemas.microsoft.com/office/powerpoint/2010/main" val="13518231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 matching</a:t>
            </a:r>
            <a:endParaRPr lang="en-US" dirty="0"/>
          </a:p>
        </p:txBody>
      </p:sp>
      <p:sp>
        <p:nvSpPr>
          <p:cNvPr id="3" name="Content Placeholder 2"/>
          <p:cNvSpPr>
            <a:spLocks noGrp="1"/>
          </p:cNvSpPr>
          <p:nvPr>
            <p:ph idx="1"/>
          </p:nvPr>
        </p:nvSpPr>
        <p:spPr>
          <a:xfrm>
            <a:off x="457200" y="1600200"/>
            <a:ext cx="8305800" cy="4724400"/>
          </a:xfrm>
        </p:spPr>
        <p:txBody>
          <a:bodyPr>
            <a:normAutofit/>
          </a:bodyPr>
          <a:lstStyle/>
          <a:p>
            <a:pPr>
              <a:buClr>
                <a:srgbClr val="787978"/>
              </a:buClr>
            </a:pPr>
            <a:r>
              <a:rPr lang="en-US" dirty="0" smtClean="0"/>
              <a:t>A form of multivariate regression where participants are placed in categories and “matched” with nonparticipants with the same characteristics</a:t>
            </a:r>
          </a:p>
          <a:p>
            <a:pPr lvl="1">
              <a:buClr>
                <a:srgbClr val="787978"/>
              </a:buClr>
            </a:pPr>
            <a:endParaRPr lang="en-US" sz="1100" dirty="0" smtClean="0"/>
          </a:p>
          <a:p>
            <a:pPr>
              <a:buClr>
                <a:srgbClr val="787978"/>
              </a:buClr>
            </a:pPr>
            <a:r>
              <a:rPr lang="en-US" dirty="0" smtClean="0"/>
              <a:t>Who makes up the comparison group?</a:t>
            </a:r>
          </a:p>
          <a:p>
            <a:pPr lvl="1">
              <a:buClr>
                <a:srgbClr val="787978"/>
              </a:buClr>
            </a:pPr>
            <a:r>
              <a:rPr lang="en-US" dirty="0" smtClean="0"/>
              <a:t>Option 1: nonparticipants who have the option to take up the program but </a:t>
            </a:r>
            <a:r>
              <a:rPr lang="en-US" dirty="0" smtClean="0"/>
              <a:t>don’t </a:t>
            </a:r>
            <a:r>
              <a:rPr lang="en-US" dirty="0" smtClean="0"/>
              <a:t>take up and have the same observable characteristics </a:t>
            </a:r>
          </a:p>
          <a:p>
            <a:pPr lvl="1">
              <a:buClr>
                <a:srgbClr val="787978"/>
              </a:buClr>
            </a:pPr>
            <a:r>
              <a:rPr lang="en-US" dirty="0" smtClean="0"/>
              <a:t>Option 2: nonparticipants that did not have the chance to take up and have similar attributes to those who take up </a:t>
            </a:r>
          </a:p>
          <a:p>
            <a:pPr lvl="1"/>
            <a:endParaRPr lang="en-US" sz="1100" dirty="0" smtClean="0"/>
          </a:p>
          <a:p>
            <a:pPr lvl="1"/>
            <a:endParaRPr lang="en-US" dirty="0"/>
          </a:p>
        </p:txBody>
      </p:sp>
    </p:spTree>
    <p:extLst>
      <p:ext uri="{BB962C8B-B14F-4D97-AF65-F5344CB8AC3E}">
        <p14:creationId xmlns:p14="http://schemas.microsoft.com/office/powerpoint/2010/main" val="25050008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example</a:t>
            </a:r>
            <a:endParaRPr lang="en-US" dirty="0"/>
          </a:p>
        </p:txBody>
      </p:sp>
      <p:sp>
        <p:nvSpPr>
          <p:cNvPr id="3" name="Content Placeholder 2"/>
          <p:cNvSpPr>
            <a:spLocks noGrp="1"/>
          </p:cNvSpPr>
          <p:nvPr>
            <p:ph idx="1"/>
          </p:nvPr>
        </p:nvSpPr>
        <p:spPr>
          <a:xfrm>
            <a:off x="457200" y="5410200"/>
            <a:ext cx="8229600" cy="4525963"/>
          </a:xfrm>
        </p:spPr>
        <p:txBody>
          <a:bodyPr/>
          <a:lstStyle/>
          <a:p>
            <a:pPr>
              <a:buClr>
                <a:srgbClr val="787978"/>
              </a:buClr>
            </a:pPr>
            <a:r>
              <a:rPr lang="en-US" dirty="0" smtClean="0"/>
              <a:t>Not everyone takes up the program </a:t>
            </a:r>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Tree>
    <p:extLst>
      <p:ext uri="{BB962C8B-B14F-4D97-AF65-F5344CB8AC3E}">
        <p14:creationId xmlns:p14="http://schemas.microsoft.com/office/powerpoint/2010/main" val="2200441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option 1</a:t>
            </a:r>
            <a:endParaRPr lang="en-US" dirty="0"/>
          </a:p>
        </p:txBody>
      </p:sp>
      <p:sp>
        <p:nvSpPr>
          <p:cNvPr id="3" name="Content Placeholder 2"/>
          <p:cNvSpPr>
            <a:spLocks noGrp="1"/>
          </p:cNvSpPr>
          <p:nvPr>
            <p:ph idx="1"/>
          </p:nvPr>
        </p:nvSpPr>
        <p:spPr>
          <a:xfrm>
            <a:off x="524313" y="4876800"/>
            <a:ext cx="8543485" cy="4602163"/>
          </a:xfrm>
        </p:spPr>
        <p:txBody>
          <a:bodyPr>
            <a:normAutofit/>
          </a:bodyPr>
          <a:lstStyle/>
          <a:p>
            <a:pPr>
              <a:buClr>
                <a:srgbClr val="787978"/>
              </a:buClr>
            </a:pPr>
            <a:r>
              <a:rPr lang="en-US" sz="2400" dirty="0" smtClean="0"/>
              <a:t>Comparison group: those with similar characteristics who don’t take up</a:t>
            </a:r>
          </a:p>
          <a:p>
            <a:pPr>
              <a:buClr>
                <a:srgbClr val="787978"/>
              </a:buClr>
            </a:pPr>
            <a:endParaRPr lang="en-US" sz="500" dirty="0" smtClean="0"/>
          </a:p>
          <a:p>
            <a:pPr>
              <a:buClr>
                <a:srgbClr val="787978"/>
              </a:buClr>
            </a:pPr>
            <a:r>
              <a:rPr lang="en-US" sz="2400" dirty="0" smtClean="0"/>
              <a:t>Q: why might those who don’t take up be different?  </a:t>
            </a:r>
          </a:p>
          <a:p>
            <a:endParaRPr lang="en-US" sz="400" dirty="0" smtClean="0"/>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
        <p:nvSpPr>
          <p:cNvPr id="52" name="Oval 51"/>
          <p:cNvSpPr/>
          <p:nvPr/>
        </p:nvSpPr>
        <p:spPr>
          <a:xfrm>
            <a:off x="1996180" y="1915780"/>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255324" y="3544516"/>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857828" y="2080059"/>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954454" y="3316176"/>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415165" y="2493082"/>
            <a:ext cx="941628" cy="73109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5" idx="2"/>
          </p:cNvCxnSpPr>
          <p:nvPr/>
        </p:nvCxnSpPr>
        <p:spPr>
          <a:xfrm>
            <a:off x="1731869" y="2950629"/>
            <a:ext cx="1222585" cy="75721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9" idx="7"/>
          </p:cNvCxnSpPr>
          <p:nvPr/>
        </p:nvCxnSpPr>
        <p:spPr>
          <a:xfrm>
            <a:off x="1933463" y="3384008"/>
            <a:ext cx="356297" cy="32913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9" idx="7"/>
          </p:cNvCxnSpPr>
          <p:nvPr/>
        </p:nvCxnSpPr>
        <p:spPr>
          <a:xfrm flipH="1">
            <a:off x="1933463" y="2343512"/>
            <a:ext cx="924365" cy="104049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398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Presentation1.pot</Template>
  <TotalTime>723</TotalTime>
  <Words>1137</Words>
  <Application>Microsoft Macintosh PowerPoint</Application>
  <PresentationFormat>On-screen Show (4:3)</PresentationFormat>
  <Paragraphs>199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Presentation1</vt:lpstr>
      <vt:lpstr>   Advantages and limitations of non- and quasi-experimental methods</vt:lpstr>
      <vt:lpstr>Overview</vt:lpstr>
      <vt:lpstr>Qualitative </vt:lpstr>
      <vt:lpstr>Pre vs. post comparisons</vt:lpstr>
      <vt:lpstr>Cross section comparisons</vt:lpstr>
      <vt:lpstr>Multivariate regression</vt:lpstr>
      <vt:lpstr>Multivariate regression: matching</vt:lpstr>
      <vt:lpstr>Matching example</vt:lpstr>
      <vt:lpstr>Matching: option 1</vt:lpstr>
      <vt:lpstr>Matching: option 2</vt:lpstr>
      <vt:lpstr>Multivariate regression: matching</vt:lpstr>
      <vt:lpstr>Difference-in-difference</vt:lpstr>
      <vt:lpstr>Regression discontinuity</vt:lpstr>
      <vt:lpstr>Regression discontinuity II</vt:lpstr>
      <vt:lpstr>RDD: Value of intensive care</vt:lpstr>
      <vt:lpstr>RDD: Value of intensive care</vt:lpstr>
      <vt:lpstr>Instrumental variables</vt:lpstr>
      <vt:lpstr>Example: instrumental variables</vt:lpstr>
    </vt:vector>
  </TitlesOfParts>
  <Company>JPAL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Horgan</dc:creator>
  <cp:lastModifiedBy>Alison</cp:lastModifiedBy>
  <cp:revision>45</cp:revision>
  <dcterms:created xsi:type="dcterms:W3CDTF">2013-10-21T21:09:02Z</dcterms:created>
  <dcterms:modified xsi:type="dcterms:W3CDTF">2014-03-26T14:54:02Z</dcterms:modified>
</cp:coreProperties>
</file>