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3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035"/>
    <a:srgbClr val="85D52B"/>
    <a:srgbClr val="445878"/>
    <a:srgbClr val="141313"/>
    <a:srgbClr val="787978"/>
    <a:srgbClr val="2F9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ACE00-9BEF-864E-AD8D-EFB019DD8229}" type="datetimeFigureOut">
              <a:rPr lang="en-US" smtClean="0"/>
              <a:t>3/19/14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3BCCF-E759-C34A-AD71-F4AB220B7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 this is what you’ll cover in the WHY Randomize lecture tomorrow afternoon.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First, what is the difference between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Random Sampling and Random Assignment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FF70A-A747-4BA7-A94D-DB712134E616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591F3-5339-487A-944A-FA46C6B71DD7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86138"/>
            <a:ext cx="7848600" cy="1587"/>
          </a:xfrm>
          <a:prstGeom prst="line">
            <a:avLst/>
          </a:prstGeom>
          <a:ln w="38100" cmpd="sng">
            <a:solidFill>
              <a:srgbClr val="445878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7879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72F1-BB71-444A-B15A-96485E43985E}" type="datetime2">
              <a:rPr lang="en-US"/>
              <a:pPr>
                <a:defRPr/>
              </a:pPr>
              <a:t>Wednesday, March 19, 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9CCB-9690-FB48-A3F1-5B31AB08F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8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7879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6360"/>
          </a:xfrm>
        </p:spPr>
        <p:txBody>
          <a:bodyPr/>
          <a:lstStyle>
            <a:lvl1pPr>
              <a:buClr>
                <a:srgbClr val="FF0000"/>
              </a:buClr>
              <a:defRPr>
                <a:solidFill>
                  <a:srgbClr val="141313"/>
                </a:solidFill>
              </a:defRPr>
            </a:lvl1pPr>
            <a:lvl2pPr>
              <a:buClr>
                <a:srgbClr val="FF0000"/>
              </a:buClr>
              <a:defRPr>
                <a:solidFill>
                  <a:srgbClr val="141313"/>
                </a:solidFill>
              </a:defRPr>
            </a:lvl2pPr>
            <a:lvl3pPr>
              <a:buClr>
                <a:srgbClr val="FF0000"/>
              </a:buClr>
              <a:defRPr>
                <a:solidFill>
                  <a:srgbClr val="141313"/>
                </a:solidFill>
              </a:defRPr>
            </a:lvl3pPr>
            <a:lvl4pPr>
              <a:buClr>
                <a:srgbClr val="FF0000"/>
              </a:buClr>
              <a:defRPr>
                <a:solidFill>
                  <a:srgbClr val="141313"/>
                </a:solidFill>
              </a:defRPr>
            </a:lvl4pPr>
            <a:lvl5pPr>
              <a:buClr>
                <a:srgbClr val="FF0000"/>
              </a:buClr>
              <a:defRPr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7F195-694A-C745-A481-4A54DA93ECB3}" type="datetime2">
              <a:rPr lang="en-US"/>
              <a:pPr>
                <a:defRPr/>
              </a:pPr>
              <a:t>Wednesday, March 19, 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9B36D-2770-5E40-B136-62BA901FA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1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117390"/>
            <a:ext cx="9250430" cy="6445799"/>
          </a:xfrm>
          <a:prstGeom prst="rect">
            <a:avLst/>
          </a:prstGeom>
          <a:solidFill>
            <a:srgbClr val="787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06729" y="6328409"/>
            <a:ext cx="9443671" cy="529591"/>
          </a:xfrm>
          <a:prstGeom prst="rect">
            <a:avLst/>
          </a:prstGeom>
          <a:solidFill>
            <a:srgbClr val="D4B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9746"/>
            <a:ext cx="2895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E547-D67D-974A-BA43-FBC897C5B1A9}" type="datetime2">
              <a:rPr lang="en-US"/>
              <a:pPr>
                <a:defRPr/>
              </a:pPr>
              <a:t>Wednesday, March 19, 14</a:t>
            </a:fld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19746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44695-807A-7544-81A4-AB202D6D7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3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sz="2200" b="0">
                <a:solidFill>
                  <a:srgbClr val="445878"/>
                </a:solidFill>
                <a:latin typeface="Franklin Gothic Medium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694737"/>
          </a:xfrm>
        </p:spPr>
        <p:txBody>
          <a:bodyPr/>
          <a:lstStyle>
            <a:lvl1pPr>
              <a:buClr>
                <a:srgbClr val="787978"/>
              </a:buClr>
              <a:defRPr sz="2200">
                <a:solidFill>
                  <a:srgbClr val="141313"/>
                </a:solidFill>
              </a:defRPr>
            </a:lvl1pPr>
            <a:lvl2pPr>
              <a:buClr>
                <a:srgbClr val="787978"/>
              </a:buClr>
              <a:defRPr sz="2000">
                <a:solidFill>
                  <a:srgbClr val="141313"/>
                </a:solidFill>
              </a:defRPr>
            </a:lvl2pPr>
            <a:lvl3pPr>
              <a:buClr>
                <a:srgbClr val="787978"/>
              </a:buClr>
              <a:defRPr sz="1800">
                <a:solidFill>
                  <a:srgbClr val="141313"/>
                </a:solidFill>
              </a:defRPr>
            </a:lvl3pPr>
            <a:lvl4pPr>
              <a:buClr>
                <a:srgbClr val="787978"/>
              </a:buClr>
              <a:defRPr sz="1600">
                <a:solidFill>
                  <a:srgbClr val="141313"/>
                </a:solidFill>
              </a:defRPr>
            </a:lvl4pPr>
            <a:lvl5pPr>
              <a:buClr>
                <a:srgbClr val="787978"/>
              </a:buClr>
              <a:defRPr sz="1600">
                <a:solidFill>
                  <a:srgbClr val="14131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lang="en-US" sz="2200" b="0" kern="1200" dirty="0" smtClean="0">
                <a:solidFill>
                  <a:srgbClr val="445878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694737"/>
          </a:xfrm>
        </p:spPr>
        <p:txBody>
          <a:bodyPr/>
          <a:lstStyle>
            <a:lvl1pPr>
              <a:buClr>
                <a:srgbClr val="787978"/>
              </a:buClr>
              <a:defRPr sz="2200">
                <a:solidFill>
                  <a:srgbClr val="141313"/>
                </a:solidFill>
              </a:defRPr>
            </a:lvl1pPr>
            <a:lvl2pPr>
              <a:buClr>
                <a:srgbClr val="787978"/>
              </a:buClr>
              <a:defRPr sz="2000">
                <a:solidFill>
                  <a:srgbClr val="141313"/>
                </a:solidFill>
              </a:defRPr>
            </a:lvl2pPr>
            <a:lvl3pPr>
              <a:buClr>
                <a:srgbClr val="787978"/>
              </a:buClr>
              <a:defRPr sz="1800">
                <a:solidFill>
                  <a:srgbClr val="141313"/>
                </a:solidFill>
              </a:defRPr>
            </a:lvl3pPr>
            <a:lvl4pPr>
              <a:buClr>
                <a:srgbClr val="787978"/>
              </a:buClr>
              <a:defRPr sz="1600">
                <a:solidFill>
                  <a:srgbClr val="141313"/>
                </a:solidFill>
              </a:defRPr>
            </a:lvl4pPr>
            <a:lvl5pPr>
              <a:buClr>
                <a:srgbClr val="787978"/>
              </a:buClr>
              <a:defRPr sz="1600">
                <a:solidFill>
                  <a:srgbClr val="14131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2A32-7FA1-1C4C-83CE-A880ABB3DAAE}" type="datetime2">
              <a:rPr lang="en-US"/>
              <a:pPr>
                <a:defRPr/>
              </a:pPr>
              <a:t>Wednesday, March 19, 14</a:t>
            </a:fld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3070C-9ADB-FA4F-8432-49A6D1BD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5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E348-6563-F645-83C4-1A95631E8DBF}" type="datetime2">
              <a:rPr lang="en-US"/>
              <a:pPr>
                <a:defRPr/>
              </a:pPr>
              <a:t>Wednesday, March 19, 14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9ABC9-602B-3C49-9096-1FB6DE665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9746"/>
            <a:ext cx="2895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E547-D67D-974A-BA43-FBC897C5B1A9}" type="datetime2">
              <a:rPr lang="en-US"/>
              <a:pPr>
                <a:defRPr/>
              </a:pPr>
              <a:t>Wednesday, March 19, 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19746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44695-807A-7544-81A4-AB202D6D7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-116981"/>
            <a:ext cx="9144000" cy="6433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1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438" y="792164"/>
            <a:ext cx="2357437" cy="5109829"/>
          </a:xfrm>
          <a:prstGeom prst="rect">
            <a:avLst/>
          </a:prstGeom>
          <a:solidFill>
            <a:srgbClr val="7879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ln w="3175" cmpd="sng">
            <a:noFill/>
          </a:ln>
        </p:spPr>
        <p:txBody>
          <a:bodyPr anchor="b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06379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3595229"/>
          </a:xfrm>
          <a:ln w="3175" cmpd="sng"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288B-9DD0-4046-A9ED-DE343CCD5BC2}" type="datetime2">
              <a:rPr lang="en-US"/>
              <a:pPr>
                <a:defRPr/>
              </a:pPr>
              <a:t>Wednesday, March 19, 14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63CB-D9B6-1F43-A106-EFC3B4CB1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9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D4B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Franklin Gothic Book"/>
                <a:ea typeface="+mn-ea"/>
                <a:cs typeface="Franklin Gothic Book"/>
              </a:defRPr>
            </a:lvl1pPr>
          </a:lstStyle>
          <a:p>
            <a:pPr>
              <a:defRPr/>
            </a:pPr>
            <a:fld id="{32DF9FF2-F469-F64F-B974-F3B05D229CBA}" type="datetime2">
              <a:rPr lang="en-US"/>
              <a:pPr>
                <a:defRPr/>
              </a:pPr>
              <a:t>Wednesday, March 19, 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Franklin Gothic Book"/>
                <a:ea typeface="+mn-ea"/>
                <a:cs typeface="Franklin Gothic Book"/>
              </a:defRPr>
            </a:lvl1pPr>
          </a:lstStyle>
          <a:p>
            <a:pPr>
              <a:defRPr/>
            </a:pPr>
            <a:fld id="{06FE29BD-ED72-A942-8BD5-8D43C2769B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8862" y="6334902"/>
            <a:ext cx="9250430" cy="550513"/>
          </a:xfrm>
          <a:prstGeom prst="rect">
            <a:avLst/>
          </a:prstGeom>
          <a:solidFill>
            <a:srgbClr val="787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1" r:id="rId3"/>
    <p:sldLayoutId id="2147483982" r:id="rId4"/>
    <p:sldLayoutId id="2147483983" r:id="rId5"/>
    <p:sldLayoutId id="2147483984" r:id="rId6"/>
    <p:sldLayoutId id="2147483985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spc="-100">
          <a:solidFill>
            <a:srgbClr val="787978"/>
          </a:solidFill>
          <a:latin typeface="Franklin Gothic Medium"/>
          <a:ea typeface="ＭＳ Ｐゴシック" charset="0"/>
          <a:cs typeface="Franklin Gothic Medium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SzPct val="85000"/>
        <a:buFont typeface="Arial" charset="0"/>
        <a:buChar char="•"/>
        <a:defRPr sz="2400"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SzPct val="85000"/>
        <a:buFont typeface="Arial" charset="0"/>
        <a:buChar char="•"/>
        <a:defRPr sz="2000"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SzPct val="90000"/>
        <a:buFont typeface="Arial" charset="0"/>
        <a:buChar char="•"/>
        <a:defRPr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Font typeface="Arial" charset="0"/>
        <a:buChar char="•"/>
        <a:defRPr sz="1600"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SzPct val="100000"/>
        <a:buFont typeface="Arial" charset="0"/>
        <a:buChar char="•"/>
        <a:defRPr sz="1400"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0033"/>
            <a:ext cx="7772400" cy="29335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randomization and how does it solve the causality problem?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0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randomization: 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503218"/>
            <a:ext cx="4666585" cy="467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3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randomization: 4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290137"/>
            <a:ext cx="4792787" cy="490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59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 and causation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Clr>
                <a:srgbClr val="787978"/>
              </a:buClr>
            </a:pPr>
            <a:r>
              <a:rPr lang="en-US" dirty="0" smtClean="0"/>
              <a:t>Participants and nonparticipants are chosen at random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There is no reason, other than chance, that they are selected into the program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On average, participants and nonparticipants have the same characteristics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 lvl="1">
              <a:buClr>
                <a:srgbClr val="787978"/>
              </a:buClr>
            </a:pPr>
            <a:r>
              <a:rPr lang="en-US" dirty="0" smtClean="0"/>
              <a:t>they would, on average, have the same outcomes 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Any difference at the end is due to the program (or chance, to which we will return)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6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Randomization creates groups with similar characteristics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556779" cy="342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200" y="1752600"/>
            <a:ext cx="990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5334000"/>
            <a:ext cx="990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82" y="1787236"/>
            <a:ext cx="16287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24" y="4580731"/>
            <a:ext cx="162718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5712767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Study sample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96984" y="1819369"/>
            <a:ext cx="262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Treatment </a:t>
            </a:r>
          </a:p>
          <a:p>
            <a:r>
              <a:rPr lang="en-US" sz="2400" dirty="0" smtClean="0"/>
              <a:t>group 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0176" y="5712767"/>
            <a:ext cx="2966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Comparison group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174880" y="3124200"/>
            <a:ext cx="484494" cy="771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02382" y="3904090"/>
            <a:ext cx="603539" cy="6766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06982" y="3895359"/>
            <a:ext cx="129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202382" y="3895360"/>
            <a:ext cx="1038676" cy="8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840" y="3151615"/>
            <a:ext cx="16287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620000" y="4242410"/>
            <a:ext cx="262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Treatment </a:t>
            </a:r>
          </a:p>
          <a:p>
            <a:r>
              <a:rPr lang="en-US" sz="2400" dirty="0" smtClean="0"/>
              <a:t>group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850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73162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Random assignment vs. random sampling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pPr>
              <a:buClr>
                <a:srgbClr val="787978"/>
              </a:buClr>
            </a:pPr>
            <a:r>
              <a:rPr lang="en-US" dirty="0" smtClean="0"/>
              <a:t>Random assignment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Units (people, schools etc.) are randomly assigned to different groups (e.g. treatment and comparison)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Creates two or more comparable groups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Basis of randomized evaluation</a:t>
            </a:r>
          </a:p>
          <a:p>
            <a:pPr>
              <a:buClr>
                <a:srgbClr val="787978"/>
              </a:buClr>
            </a:pPr>
            <a:endParaRPr lang="en-US" sz="8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Random sampling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Want to measure the characteristics of a group (e.g. average height)</a:t>
            </a:r>
          </a:p>
          <a:p>
            <a:pPr lvl="1">
              <a:buClr>
                <a:srgbClr val="787978"/>
              </a:buClr>
            </a:pPr>
            <a:r>
              <a:rPr lang="en-US" dirty="0"/>
              <a:t>M</a:t>
            </a:r>
            <a:r>
              <a:rPr lang="en-US" dirty="0" smtClean="0"/>
              <a:t>easure a random sample of the group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Often used during randomized evaluations, especially group level randomization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0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3"/>
          <p:cNvPicPr>
            <a:picLocks noChangeAspect="1"/>
          </p:cNvPicPr>
          <p:nvPr/>
        </p:nvPicPr>
        <p:blipFill>
          <a:blip r:embed="rId4" cstate="print"/>
          <a:srcRect r="5551"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Hexagon 127"/>
          <p:cNvSpPr>
            <a:spLocks noChangeArrowheads="1"/>
          </p:cNvSpPr>
          <p:nvPr/>
        </p:nvSpPr>
        <p:spPr bwMode="auto">
          <a:xfrm>
            <a:off x="5043488" y="17526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Hexagon 128"/>
          <p:cNvSpPr>
            <a:spLocks noChangeArrowheads="1"/>
          </p:cNvSpPr>
          <p:nvPr/>
        </p:nvSpPr>
        <p:spPr bwMode="auto">
          <a:xfrm>
            <a:off x="3886200" y="25146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Hexagon 117"/>
          <p:cNvSpPr>
            <a:spLocks noChangeArrowheads="1"/>
          </p:cNvSpPr>
          <p:nvPr/>
        </p:nvSpPr>
        <p:spPr bwMode="auto">
          <a:xfrm>
            <a:off x="4648200" y="17526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9" name="Hexagon 118"/>
          <p:cNvSpPr>
            <a:spLocks noChangeArrowheads="1"/>
          </p:cNvSpPr>
          <p:nvPr/>
        </p:nvSpPr>
        <p:spPr bwMode="auto">
          <a:xfrm>
            <a:off x="5486400" y="19812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Hexagon 61"/>
          <p:cNvSpPr>
            <a:spLocks noChangeArrowheads="1"/>
          </p:cNvSpPr>
          <p:nvPr/>
        </p:nvSpPr>
        <p:spPr bwMode="auto">
          <a:xfrm>
            <a:off x="3589338" y="13335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Hexagon 62"/>
          <p:cNvSpPr>
            <a:spLocks noChangeArrowheads="1"/>
          </p:cNvSpPr>
          <p:nvPr/>
        </p:nvSpPr>
        <p:spPr bwMode="auto">
          <a:xfrm>
            <a:off x="3978275" y="3352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Hexagon 63"/>
          <p:cNvSpPr>
            <a:spLocks noChangeArrowheads="1"/>
          </p:cNvSpPr>
          <p:nvPr/>
        </p:nvSpPr>
        <p:spPr bwMode="auto">
          <a:xfrm>
            <a:off x="3978275" y="4800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Hexagon 64"/>
          <p:cNvSpPr>
            <a:spLocks noChangeArrowheads="1"/>
          </p:cNvSpPr>
          <p:nvPr/>
        </p:nvSpPr>
        <p:spPr bwMode="auto">
          <a:xfrm>
            <a:off x="6096000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Hexagon 65"/>
          <p:cNvSpPr>
            <a:spLocks noChangeArrowheads="1"/>
          </p:cNvSpPr>
          <p:nvPr/>
        </p:nvSpPr>
        <p:spPr bwMode="auto">
          <a:xfrm>
            <a:off x="4549775" y="5257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Hexagon 66"/>
          <p:cNvSpPr>
            <a:spLocks noChangeArrowheads="1"/>
          </p:cNvSpPr>
          <p:nvPr/>
        </p:nvSpPr>
        <p:spPr bwMode="auto">
          <a:xfrm>
            <a:off x="7788275" y="19812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Hexagon 67"/>
          <p:cNvSpPr>
            <a:spLocks noChangeArrowheads="1"/>
          </p:cNvSpPr>
          <p:nvPr/>
        </p:nvSpPr>
        <p:spPr bwMode="auto">
          <a:xfrm>
            <a:off x="3756025" y="21717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Hexagon 68"/>
          <p:cNvSpPr>
            <a:spLocks noChangeArrowheads="1"/>
          </p:cNvSpPr>
          <p:nvPr/>
        </p:nvSpPr>
        <p:spPr bwMode="auto">
          <a:xfrm>
            <a:off x="5432425" y="23622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Hexagon 69"/>
          <p:cNvSpPr>
            <a:spLocks noChangeArrowheads="1"/>
          </p:cNvSpPr>
          <p:nvPr/>
        </p:nvSpPr>
        <p:spPr bwMode="auto">
          <a:xfrm>
            <a:off x="4740275" y="43053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Hexagon 70"/>
          <p:cNvSpPr>
            <a:spLocks noChangeArrowheads="1"/>
          </p:cNvSpPr>
          <p:nvPr/>
        </p:nvSpPr>
        <p:spPr bwMode="auto">
          <a:xfrm>
            <a:off x="4991100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Hexagon 71"/>
          <p:cNvSpPr>
            <a:spLocks noChangeArrowheads="1"/>
          </p:cNvSpPr>
          <p:nvPr/>
        </p:nvSpPr>
        <p:spPr bwMode="auto">
          <a:xfrm>
            <a:off x="4518025" y="15240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Hexagon 72"/>
          <p:cNvSpPr>
            <a:spLocks noChangeArrowheads="1"/>
          </p:cNvSpPr>
          <p:nvPr/>
        </p:nvSpPr>
        <p:spPr bwMode="auto">
          <a:xfrm>
            <a:off x="5875338" y="13335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Hexagon 73"/>
          <p:cNvSpPr>
            <a:spLocks noChangeArrowheads="1"/>
          </p:cNvSpPr>
          <p:nvPr/>
        </p:nvSpPr>
        <p:spPr bwMode="auto">
          <a:xfrm>
            <a:off x="5432425" y="17145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Hexagon 74"/>
          <p:cNvSpPr>
            <a:spLocks noChangeArrowheads="1"/>
          </p:cNvSpPr>
          <p:nvPr/>
        </p:nvSpPr>
        <p:spPr bwMode="auto">
          <a:xfrm>
            <a:off x="5654675" y="46101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Hexagon 75"/>
          <p:cNvSpPr>
            <a:spLocks noChangeArrowheads="1"/>
          </p:cNvSpPr>
          <p:nvPr/>
        </p:nvSpPr>
        <p:spPr bwMode="auto">
          <a:xfrm>
            <a:off x="8008938" y="2590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Hexagon 76"/>
          <p:cNvSpPr>
            <a:spLocks noChangeArrowheads="1"/>
          </p:cNvSpPr>
          <p:nvPr/>
        </p:nvSpPr>
        <p:spPr bwMode="auto">
          <a:xfrm>
            <a:off x="6316663" y="12954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Hexagon 77"/>
          <p:cNvSpPr>
            <a:spLocks noChangeArrowheads="1"/>
          </p:cNvSpPr>
          <p:nvPr/>
        </p:nvSpPr>
        <p:spPr bwMode="auto">
          <a:xfrm>
            <a:off x="4419600" y="1990725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Hexagon 78"/>
          <p:cNvSpPr>
            <a:spLocks noChangeArrowheads="1"/>
          </p:cNvSpPr>
          <p:nvPr/>
        </p:nvSpPr>
        <p:spPr bwMode="auto">
          <a:xfrm>
            <a:off x="3589338" y="3733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Hexagon 79"/>
          <p:cNvSpPr>
            <a:spLocks noChangeArrowheads="1"/>
          </p:cNvSpPr>
          <p:nvPr/>
        </p:nvSpPr>
        <p:spPr bwMode="auto">
          <a:xfrm>
            <a:off x="3535363" y="48768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Hexagon 80"/>
          <p:cNvSpPr>
            <a:spLocks noChangeArrowheads="1"/>
          </p:cNvSpPr>
          <p:nvPr/>
        </p:nvSpPr>
        <p:spPr bwMode="auto">
          <a:xfrm>
            <a:off x="5181600" y="1951038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Hexagon 81"/>
          <p:cNvSpPr>
            <a:spLocks noChangeArrowheads="1"/>
          </p:cNvSpPr>
          <p:nvPr/>
        </p:nvSpPr>
        <p:spPr bwMode="auto">
          <a:xfrm>
            <a:off x="5211763" y="48768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Hexagon 82"/>
          <p:cNvSpPr>
            <a:spLocks noChangeArrowheads="1"/>
          </p:cNvSpPr>
          <p:nvPr/>
        </p:nvSpPr>
        <p:spPr bwMode="auto">
          <a:xfrm>
            <a:off x="5654675" y="3352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Hexagon 83"/>
          <p:cNvSpPr>
            <a:spLocks noChangeArrowheads="1"/>
          </p:cNvSpPr>
          <p:nvPr/>
        </p:nvSpPr>
        <p:spPr bwMode="auto">
          <a:xfrm>
            <a:off x="5875338" y="24003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Hexagon 84"/>
          <p:cNvSpPr>
            <a:spLocks noChangeArrowheads="1"/>
          </p:cNvSpPr>
          <p:nvPr/>
        </p:nvSpPr>
        <p:spPr bwMode="auto">
          <a:xfrm>
            <a:off x="4297363" y="41148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Hexagon 85"/>
          <p:cNvSpPr>
            <a:spLocks noChangeArrowheads="1"/>
          </p:cNvSpPr>
          <p:nvPr/>
        </p:nvSpPr>
        <p:spPr bwMode="auto">
          <a:xfrm>
            <a:off x="3314700" y="1801813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7" name="Hexagon 86"/>
          <p:cNvSpPr>
            <a:spLocks noChangeArrowheads="1"/>
          </p:cNvSpPr>
          <p:nvPr/>
        </p:nvSpPr>
        <p:spPr bwMode="auto">
          <a:xfrm>
            <a:off x="3756025" y="27813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Hexagon 87"/>
          <p:cNvSpPr>
            <a:spLocks noChangeArrowheads="1"/>
          </p:cNvSpPr>
          <p:nvPr/>
        </p:nvSpPr>
        <p:spPr bwMode="auto">
          <a:xfrm>
            <a:off x="4892675" y="57150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Hexagon 88"/>
          <p:cNvSpPr>
            <a:spLocks noChangeArrowheads="1"/>
          </p:cNvSpPr>
          <p:nvPr/>
        </p:nvSpPr>
        <p:spPr bwMode="auto">
          <a:xfrm>
            <a:off x="4670425" y="2590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Hexagon 32"/>
          <p:cNvSpPr>
            <a:spLocks noChangeArrowheads="1"/>
          </p:cNvSpPr>
          <p:nvPr/>
        </p:nvSpPr>
        <p:spPr bwMode="auto">
          <a:xfrm>
            <a:off x="5426075" y="5638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Hexagon 34"/>
          <p:cNvSpPr>
            <a:spLocks noChangeArrowheads="1"/>
          </p:cNvSpPr>
          <p:nvPr/>
        </p:nvSpPr>
        <p:spPr bwMode="auto">
          <a:xfrm>
            <a:off x="5257800" y="43434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Hexagon 35"/>
          <p:cNvSpPr>
            <a:spLocks noChangeArrowheads="1"/>
          </p:cNvSpPr>
          <p:nvPr/>
        </p:nvSpPr>
        <p:spPr bwMode="auto">
          <a:xfrm>
            <a:off x="5807075" y="49530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Hexagon 36"/>
          <p:cNvSpPr>
            <a:spLocks noChangeArrowheads="1"/>
          </p:cNvSpPr>
          <p:nvPr/>
        </p:nvSpPr>
        <p:spPr bwMode="auto">
          <a:xfrm>
            <a:off x="4892675" y="38862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Hexagon 37"/>
          <p:cNvSpPr>
            <a:spLocks noChangeArrowheads="1"/>
          </p:cNvSpPr>
          <p:nvPr/>
        </p:nvSpPr>
        <p:spPr bwMode="auto">
          <a:xfrm>
            <a:off x="4359275" y="49530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Hexagon 38"/>
          <p:cNvSpPr>
            <a:spLocks noChangeArrowheads="1"/>
          </p:cNvSpPr>
          <p:nvPr/>
        </p:nvSpPr>
        <p:spPr bwMode="auto">
          <a:xfrm>
            <a:off x="3687763" y="45720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Hexagon 39"/>
          <p:cNvSpPr>
            <a:spLocks noChangeArrowheads="1"/>
          </p:cNvSpPr>
          <p:nvPr/>
        </p:nvSpPr>
        <p:spPr bwMode="auto">
          <a:xfrm>
            <a:off x="3741738" y="4038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Hexagon 40"/>
          <p:cNvSpPr>
            <a:spLocks noChangeArrowheads="1"/>
          </p:cNvSpPr>
          <p:nvPr/>
        </p:nvSpPr>
        <p:spPr bwMode="auto">
          <a:xfrm>
            <a:off x="4359275" y="3657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Hexagon 41"/>
          <p:cNvSpPr>
            <a:spLocks noChangeArrowheads="1"/>
          </p:cNvSpPr>
          <p:nvPr/>
        </p:nvSpPr>
        <p:spPr bwMode="auto">
          <a:xfrm>
            <a:off x="5426075" y="28194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Hexagon 42"/>
          <p:cNvSpPr>
            <a:spLocks noChangeArrowheads="1"/>
          </p:cNvSpPr>
          <p:nvPr/>
        </p:nvSpPr>
        <p:spPr bwMode="auto">
          <a:xfrm>
            <a:off x="5257800" y="3352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Hexagon 43"/>
          <p:cNvSpPr>
            <a:spLocks noChangeArrowheads="1"/>
          </p:cNvSpPr>
          <p:nvPr/>
        </p:nvSpPr>
        <p:spPr bwMode="auto">
          <a:xfrm>
            <a:off x="6264275" y="3276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Hexagon 44"/>
          <p:cNvSpPr>
            <a:spLocks noChangeArrowheads="1"/>
          </p:cNvSpPr>
          <p:nvPr/>
        </p:nvSpPr>
        <p:spPr bwMode="auto">
          <a:xfrm>
            <a:off x="6019800" y="20574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Hexagon 45"/>
          <p:cNvSpPr>
            <a:spLocks noChangeArrowheads="1"/>
          </p:cNvSpPr>
          <p:nvPr/>
        </p:nvSpPr>
        <p:spPr bwMode="auto">
          <a:xfrm>
            <a:off x="5029200" y="23622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Hexagon 46"/>
          <p:cNvSpPr>
            <a:spLocks noChangeArrowheads="1"/>
          </p:cNvSpPr>
          <p:nvPr/>
        </p:nvSpPr>
        <p:spPr bwMode="auto">
          <a:xfrm>
            <a:off x="4343400" y="28956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Hexagon 47"/>
          <p:cNvSpPr>
            <a:spLocks noChangeArrowheads="1"/>
          </p:cNvSpPr>
          <p:nvPr/>
        </p:nvSpPr>
        <p:spPr bwMode="auto">
          <a:xfrm>
            <a:off x="3352800" y="2971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Hexagon 48"/>
          <p:cNvSpPr>
            <a:spLocks noChangeArrowheads="1"/>
          </p:cNvSpPr>
          <p:nvPr/>
        </p:nvSpPr>
        <p:spPr bwMode="auto">
          <a:xfrm>
            <a:off x="3976688" y="17526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Hexagon 49"/>
          <p:cNvSpPr>
            <a:spLocks noChangeArrowheads="1"/>
          </p:cNvSpPr>
          <p:nvPr/>
        </p:nvSpPr>
        <p:spPr bwMode="auto">
          <a:xfrm>
            <a:off x="3124200" y="1371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Hexagon 50"/>
          <p:cNvSpPr>
            <a:spLocks noChangeArrowheads="1"/>
          </p:cNvSpPr>
          <p:nvPr/>
        </p:nvSpPr>
        <p:spPr bwMode="auto">
          <a:xfrm>
            <a:off x="4054475" y="11430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Hexagon 51"/>
          <p:cNvSpPr>
            <a:spLocks noChangeArrowheads="1"/>
          </p:cNvSpPr>
          <p:nvPr/>
        </p:nvSpPr>
        <p:spPr bwMode="auto">
          <a:xfrm>
            <a:off x="6027738" y="8382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Hexagon 52"/>
          <p:cNvSpPr>
            <a:spLocks noChangeArrowheads="1"/>
          </p:cNvSpPr>
          <p:nvPr/>
        </p:nvSpPr>
        <p:spPr bwMode="auto">
          <a:xfrm>
            <a:off x="6469063" y="18288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Hexagon 53"/>
          <p:cNvSpPr>
            <a:spLocks noChangeArrowheads="1"/>
          </p:cNvSpPr>
          <p:nvPr/>
        </p:nvSpPr>
        <p:spPr bwMode="auto">
          <a:xfrm>
            <a:off x="8321675" y="20574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Hexagon 54"/>
          <p:cNvSpPr>
            <a:spLocks noChangeArrowheads="1"/>
          </p:cNvSpPr>
          <p:nvPr/>
        </p:nvSpPr>
        <p:spPr bwMode="auto">
          <a:xfrm>
            <a:off x="7620000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Hexagon 55"/>
          <p:cNvSpPr>
            <a:spLocks noChangeArrowheads="1"/>
          </p:cNvSpPr>
          <p:nvPr/>
        </p:nvSpPr>
        <p:spPr bwMode="auto">
          <a:xfrm>
            <a:off x="3597275" y="13335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Hexagon 56"/>
          <p:cNvSpPr>
            <a:spLocks noChangeArrowheads="1"/>
          </p:cNvSpPr>
          <p:nvPr/>
        </p:nvSpPr>
        <p:spPr bwMode="auto">
          <a:xfrm>
            <a:off x="3986213" y="3352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Hexagon 57"/>
          <p:cNvSpPr>
            <a:spLocks noChangeArrowheads="1"/>
          </p:cNvSpPr>
          <p:nvPr/>
        </p:nvSpPr>
        <p:spPr bwMode="auto">
          <a:xfrm>
            <a:off x="3986213" y="4800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Hexagon 58"/>
          <p:cNvSpPr>
            <a:spLocks noChangeArrowheads="1"/>
          </p:cNvSpPr>
          <p:nvPr/>
        </p:nvSpPr>
        <p:spPr bwMode="auto">
          <a:xfrm>
            <a:off x="6103938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Hexagon 59"/>
          <p:cNvSpPr>
            <a:spLocks noChangeArrowheads="1"/>
          </p:cNvSpPr>
          <p:nvPr/>
        </p:nvSpPr>
        <p:spPr bwMode="auto">
          <a:xfrm>
            <a:off x="4557713" y="5257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0" name="Hexagon 89"/>
          <p:cNvSpPr>
            <a:spLocks noChangeArrowheads="1"/>
          </p:cNvSpPr>
          <p:nvPr/>
        </p:nvSpPr>
        <p:spPr bwMode="auto">
          <a:xfrm>
            <a:off x="7796213" y="19812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1" name="Hexagon 90"/>
          <p:cNvSpPr>
            <a:spLocks noChangeArrowheads="1"/>
          </p:cNvSpPr>
          <p:nvPr/>
        </p:nvSpPr>
        <p:spPr bwMode="auto">
          <a:xfrm>
            <a:off x="3763963" y="21717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Hexagon 91"/>
          <p:cNvSpPr>
            <a:spLocks noChangeArrowheads="1"/>
          </p:cNvSpPr>
          <p:nvPr/>
        </p:nvSpPr>
        <p:spPr bwMode="auto">
          <a:xfrm>
            <a:off x="5440363" y="23622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Hexagon 92"/>
          <p:cNvSpPr>
            <a:spLocks noChangeArrowheads="1"/>
          </p:cNvSpPr>
          <p:nvPr/>
        </p:nvSpPr>
        <p:spPr bwMode="auto">
          <a:xfrm>
            <a:off x="4748213" y="43053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Hexagon 93"/>
          <p:cNvSpPr>
            <a:spLocks noChangeArrowheads="1"/>
          </p:cNvSpPr>
          <p:nvPr/>
        </p:nvSpPr>
        <p:spPr bwMode="auto">
          <a:xfrm>
            <a:off x="4999038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Hexagon 94"/>
          <p:cNvSpPr>
            <a:spLocks noChangeArrowheads="1"/>
          </p:cNvSpPr>
          <p:nvPr/>
        </p:nvSpPr>
        <p:spPr bwMode="auto">
          <a:xfrm>
            <a:off x="4525963" y="15240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Hexagon 95"/>
          <p:cNvSpPr>
            <a:spLocks noChangeArrowheads="1"/>
          </p:cNvSpPr>
          <p:nvPr/>
        </p:nvSpPr>
        <p:spPr bwMode="auto">
          <a:xfrm>
            <a:off x="5883275" y="13335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Hexagon 96"/>
          <p:cNvSpPr>
            <a:spLocks noChangeArrowheads="1"/>
          </p:cNvSpPr>
          <p:nvPr/>
        </p:nvSpPr>
        <p:spPr bwMode="auto">
          <a:xfrm>
            <a:off x="5440363" y="17145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Hexagon 97"/>
          <p:cNvSpPr>
            <a:spLocks noChangeArrowheads="1"/>
          </p:cNvSpPr>
          <p:nvPr/>
        </p:nvSpPr>
        <p:spPr bwMode="auto">
          <a:xfrm>
            <a:off x="5662613" y="46101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Hexagon 98"/>
          <p:cNvSpPr>
            <a:spLocks noChangeArrowheads="1"/>
          </p:cNvSpPr>
          <p:nvPr/>
        </p:nvSpPr>
        <p:spPr bwMode="auto">
          <a:xfrm>
            <a:off x="8016875" y="2590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Hexagon 99"/>
          <p:cNvSpPr>
            <a:spLocks noChangeArrowheads="1"/>
          </p:cNvSpPr>
          <p:nvPr/>
        </p:nvSpPr>
        <p:spPr bwMode="auto">
          <a:xfrm>
            <a:off x="6324600" y="12954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Hexagon 100"/>
          <p:cNvSpPr>
            <a:spLocks noChangeArrowheads="1"/>
          </p:cNvSpPr>
          <p:nvPr/>
        </p:nvSpPr>
        <p:spPr bwMode="auto">
          <a:xfrm>
            <a:off x="4427538" y="1990725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Hexagon 101"/>
          <p:cNvSpPr>
            <a:spLocks noChangeArrowheads="1"/>
          </p:cNvSpPr>
          <p:nvPr/>
        </p:nvSpPr>
        <p:spPr bwMode="auto">
          <a:xfrm>
            <a:off x="3597275" y="3733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Hexagon 102"/>
          <p:cNvSpPr>
            <a:spLocks noChangeArrowheads="1"/>
          </p:cNvSpPr>
          <p:nvPr/>
        </p:nvSpPr>
        <p:spPr bwMode="auto">
          <a:xfrm>
            <a:off x="3543300" y="4876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Hexagon 103"/>
          <p:cNvSpPr>
            <a:spLocks noChangeArrowheads="1"/>
          </p:cNvSpPr>
          <p:nvPr/>
        </p:nvSpPr>
        <p:spPr bwMode="auto">
          <a:xfrm>
            <a:off x="5189538" y="1951038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Hexagon 104"/>
          <p:cNvSpPr>
            <a:spLocks noChangeArrowheads="1"/>
          </p:cNvSpPr>
          <p:nvPr/>
        </p:nvSpPr>
        <p:spPr bwMode="auto">
          <a:xfrm>
            <a:off x="5219700" y="4876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Hexagon 105"/>
          <p:cNvSpPr>
            <a:spLocks noChangeArrowheads="1"/>
          </p:cNvSpPr>
          <p:nvPr/>
        </p:nvSpPr>
        <p:spPr bwMode="auto">
          <a:xfrm>
            <a:off x="5662613" y="3352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7" name="Hexagon 106"/>
          <p:cNvSpPr>
            <a:spLocks noChangeArrowheads="1"/>
          </p:cNvSpPr>
          <p:nvPr/>
        </p:nvSpPr>
        <p:spPr bwMode="auto">
          <a:xfrm>
            <a:off x="5883275" y="24003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Hexagon 107"/>
          <p:cNvSpPr>
            <a:spLocks noChangeArrowheads="1"/>
          </p:cNvSpPr>
          <p:nvPr/>
        </p:nvSpPr>
        <p:spPr bwMode="auto">
          <a:xfrm>
            <a:off x="4305300" y="4114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Hexagon 108"/>
          <p:cNvSpPr>
            <a:spLocks noChangeArrowheads="1"/>
          </p:cNvSpPr>
          <p:nvPr/>
        </p:nvSpPr>
        <p:spPr bwMode="auto">
          <a:xfrm>
            <a:off x="3322638" y="1801813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0" name="Hexagon 109"/>
          <p:cNvSpPr>
            <a:spLocks noChangeArrowheads="1"/>
          </p:cNvSpPr>
          <p:nvPr/>
        </p:nvSpPr>
        <p:spPr bwMode="auto">
          <a:xfrm>
            <a:off x="3763963" y="27813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1" name="Hexagon 110"/>
          <p:cNvSpPr>
            <a:spLocks noChangeArrowheads="1"/>
          </p:cNvSpPr>
          <p:nvPr/>
        </p:nvSpPr>
        <p:spPr bwMode="auto">
          <a:xfrm>
            <a:off x="4900613" y="57150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2" name="Hexagon 111"/>
          <p:cNvSpPr>
            <a:spLocks noChangeArrowheads="1"/>
          </p:cNvSpPr>
          <p:nvPr/>
        </p:nvSpPr>
        <p:spPr bwMode="auto">
          <a:xfrm>
            <a:off x="4678363" y="25908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1764" name="TextBox 112"/>
          <p:cNvSpPr txBox="1">
            <a:spLocks noChangeArrowheads="1"/>
          </p:cNvSpPr>
          <p:nvPr/>
        </p:nvSpPr>
        <p:spPr bwMode="auto">
          <a:xfrm>
            <a:off x="457200" y="1238250"/>
            <a:ext cx="1981200" cy="1938992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Randomly </a:t>
            </a:r>
            <a:r>
              <a:rPr lang="en-US" sz="2400" b="1" i="1" dirty="0">
                <a:solidFill>
                  <a:srgbClr val="906E19"/>
                </a:solidFill>
              </a:rPr>
              <a:t>sample</a:t>
            </a:r>
          </a:p>
          <a:p>
            <a:r>
              <a:rPr lang="en-US" sz="2400" dirty="0"/>
              <a:t>from area </a:t>
            </a:r>
            <a:r>
              <a:rPr lang="en-US" sz="2400" dirty="0" smtClean="0"/>
              <a:t>to get study sample</a:t>
            </a:r>
            <a:endParaRPr lang="en-US" sz="2400" dirty="0"/>
          </a:p>
        </p:txBody>
      </p:sp>
      <p:sp>
        <p:nvSpPr>
          <p:cNvPr id="71765" name="Title 2"/>
          <p:cNvSpPr>
            <a:spLocks noGrp="1"/>
          </p:cNvSpPr>
          <p:nvPr>
            <p:ph type="title"/>
          </p:nvPr>
        </p:nvSpPr>
        <p:spPr>
          <a:xfrm>
            <a:off x="457200" y="41564"/>
            <a:ext cx="8229600" cy="1143000"/>
          </a:xfrm>
          <a:solidFill>
            <a:schemeClr val="bg1">
              <a:alpha val="50195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</a:rPr>
              <a:t>Random </a:t>
            </a:r>
            <a:r>
              <a:rPr lang="en-US" sz="3600" b="1" dirty="0"/>
              <a:t>s</a:t>
            </a:r>
            <a:r>
              <a:rPr lang="en-US" sz="3600" b="1" dirty="0" smtClean="0">
                <a:solidFill>
                  <a:schemeClr val="tx1"/>
                </a:solidFill>
              </a:rPr>
              <a:t>ampling</a:t>
            </a:r>
          </a:p>
        </p:txBody>
      </p:sp>
      <p:sp>
        <p:nvSpPr>
          <p:cNvPr id="115" name="Hexagon 114"/>
          <p:cNvSpPr>
            <a:spLocks noChangeArrowheads="1"/>
          </p:cNvSpPr>
          <p:nvPr/>
        </p:nvSpPr>
        <p:spPr bwMode="auto">
          <a:xfrm>
            <a:off x="4876800" y="1066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6" name="Hexagon 115"/>
          <p:cNvSpPr>
            <a:spLocks noChangeArrowheads="1"/>
          </p:cNvSpPr>
          <p:nvPr/>
        </p:nvSpPr>
        <p:spPr bwMode="auto">
          <a:xfrm>
            <a:off x="3352800" y="22860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Hexagon 116"/>
          <p:cNvSpPr>
            <a:spLocks noChangeArrowheads="1"/>
          </p:cNvSpPr>
          <p:nvPr/>
        </p:nvSpPr>
        <p:spPr bwMode="auto">
          <a:xfrm>
            <a:off x="4191000" y="23622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0" name="Hexagon 119"/>
          <p:cNvSpPr>
            <a:spLocks noChangeArrowheads="1"/>
          </p:cNvSpPr>
          <p:nvPr/>
        </p:nvSpPr>
        <p:spPr bwMode="auto">
          <a:xfrm>
            <a:off x="5334000" y="11430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1" name="Hexagon 120"/>
          <p:cNvSpPr>
            <a:spLocks noChangeArrowheads="1"/>
          </p:cNvSpPr>
          <p:nvPr/>
        </p:nvSpPr>
        <p:spPr bwMode="auto">
          <a:xfrm>
            <a:off x="5562600" y="38862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2" name="Hexagon 121"/>
          <p:cNvSpPr>
            <a:spLocks noChangeArrowheads="1"/>
          </p:cNvSpPr>
          <p:nvPr/>
        </p:nvSpPr>
        <p:spPr bwMode="auto">
          <a:xfrm>
            <a:off x="5943600" y="36576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3" name="Hexagon 122"/>
          <p:cNvSpPr>
            <a:spLocks noChangeArrowheads="1"/>
          </p:cNvSpPr>
          <p:nvPr/>
        </p:nvSpPr>
        <p:spPr bwMode="auto">
          <a:xfrm>
            <a:off x="6781800" y="12954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Hexagon 123"/>
          <p:cNvSpPr>
            <a:spLocks noChangeArrowheads="1"/>
          </p:cNvSpPr>
          <p:nvPr/>
        </p:nvSpPr>
        <p:spPr bwMode="auto">
          <a:xfrm>
            <a:off x="8229600" y="31242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Hexagon 124"/>
          <p:cNvSpPr>
            <a:spLocks noChangeArrowheads="1"/>
          </p:cNvSpPr>
          <p:nvPr/>
        </p:nvSpPr>
        <p:spPr bwMode="auto">
          <a:xfrm>
            <a:off x="8701088" y="25908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Hexagon 125"/>
          <p:cNvSpPr>
            <a:spLocks noChangeArrowheads="1"/>
          </p:cNvSpPr>
          <p:nvPr/>
        </p:nvSpPr>
        <p:spPr bwMode="auto">
          <a:xfrm>
            <a:off x="5943600" y="54864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Hexagon 126"/>
          <p:cNvSpPr>
            <a:spLocks noChangeArrowheads="1"/>
          </p:cNvSpPr>
          <p:nvPr/>
        </p:nvSpPr>
        <p:spPr bwMode="auto">
          <a:xfrm>
            <a:off x="3200400" y="35052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0" name="Hexagon 129"/>
          <p:cNvSpPr>
            <a:spLocks noChangeArrowheads="1"/>
          </p:cNvSpPr>
          <p:nvPr/>
        </p:nvSpPr>
        <p:spPr bwMode="auto">
          <a:xfrm>
            <a:off x="3505200" y="8382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1" name="Hexagon 130"/>
          <p:cNvSpPr>
            <a:spLocks noChangeArrowheads="1"/>
          </p:cNvSpPr>
          <p:nvPr/>
        </p:nvSpPr>
        <p:spPr bwMode="auto">
          <a:xfrm>
            <a:off x="4419600" y="4495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Hexagon 131"/>
          <p:cNvSpPr>
            <a:spLocks noChangeArrowheads="1"/>
          </p:cNvSpPr>
          <p:nvPr/>
        </p:nvSpPr>
        <p:spPr bwMode="auto">
          <a:xfrm>
            <a:off x="4724400" y="3352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Hexagon 132"/>
          <p:cNvSpPr>
            <a:spLocks noChangeArrowheads="1"/>
          </p:cNvSpPr>
          <p:nvPr/>
        </p:nvSpPr>
        <p:spPr bwMode="auto">
          <a:xfrm>
            <a:off x="3200400" y="40386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Hexagon 133"/>
          <p:cNvSpPr>
            <a:spLocks noChangeArrowheads="1"/>
          </p:cNvSpPr>
          <p:nvPr/>
        </p:nvSpPr>
        <p:spPr bwMode="auto">
          <a:xfrm>
            <a:off x="3886200" y="51816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Hexagon 134"/>
          <p:cNvSpPr>
            <a:spLocks noChangeArrowheads="1"/>
          </p:cNvSpPr>
          <p:nvPr/>
        </p:nvSpPr>
        <p:spPr bwMode="auto">
          <a:xfrm>
            <a:off x="4419600" y="58674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Hexagon 135"/>
          <p:cNvSpPr>
            <a:spLocks noChangeArrowheads="1"/>
          </p:cNvSpPr>
          <p:nvPr/>
        </p:nvSpPr>
        <p:spPr bwMode="auto">
          <a:xfrm>
            <a:off x="4953000" y="53340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Hexagon 136"/>
          <p:cNvSpPr>
            <a:spLocks noChangeArrowheads="1"/>
          </p:cNvSpPr>
          <p:nvPr/>
        </p:nvSpPr>
        <p:spPr bwMode="auto">
          <a:xfrm>
            <a:off x="4572000" y="3276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Hexagon 137"/>
          <p:cNvSpPr>
            <a:spLocks noChangeArrowheads="1"/>
          </p:cNvSpPr>
          <p:nvPr/>
        </p:nvSpPr>
        <p:spPr bwMode="auto">
          <a:xfrm>
            <a:off x="4114800" y="3733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Hexagon 138"/>
          <p:cNvSpPr>
            <a:spLocks noChangeArrowheads="1"/>
          </p:cNvSpPr>
          <p:nvPr/>
        </p:nvSpPr>
        <p:spPr bwMode="auto">
          <a:xfrm>
            <a:off x="5029200" y="1371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Hexagon 139"/>
          <p:cNvSpPr>
            <a:spLocks noChangeArrowheads="1"/>
          </p:cNvSpPr>
          <p:nvPr/>
        </p:nvSpPr>
        <p:spPr bwMode="auto">
          <a:xfrm>
            <a:off x="6096000" y="16764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1" name="Hexagon 140"/>
          <p:cNvSpPr>
            <a:spLocks noChangeArrowheads="1"/>
          </p:cNvSpPr>
          <p:nvPr/>
        </p:nvSpPr>
        <p:spPr bwMode="auto">
          <a:xfrm>
            <a:off x="4114800" y="1447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2" name="Hexagon 141"/>
          <p:cNvSpPr>
            <a:spLocks noChangeArrowheads="1"/>
          </p:cNvSpPr>
          <p:nvPr/>
        </p:nvSpPr>
        <p:spPr bwMode="auto">
          <a:xfrm>
            <a:off x="4114800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3" name="Hexagon 142"/>
          <p:cNvSpPr>
            <a:spLocks noChangeArrowheads="1"/>
          </p:cNvSpPr>
          <p:nvPr/>
        </p:nvSpPr>
        <p:spPr bwMode="auto">
          <a:xfrm>
            <a:off x="6019800" y="41910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4" name="Hexagon 143"/>
          <p:cNvSpPr>
            <a:spLocks noChangeArrowheads="1"/>
          </p:cNvSpPr>
          <p:nvPr/>
        </p:nvSpPr>
        <p:spPr bwMode="auto">
          <a:xfrm>
            <a:off x="3581400" y="32004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5" name="Hexagon 144"/>
          <p:cNvSpPr>
            <a:spLocks noChangeArrowheads="1"/>
          </p:cNvSpPr>
          <p:nvPr/>
        </p:nvSpPr>
        <p:spPr bwMode="auto">
          <a:xfrm>
            <a:off x="4724400" y="4800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6" name="Hexagon 145"/>
          <p:cNvSpPr>
            <a:spLocks noChangeArrowheads="1"/>
          </p:cNvSpPr>
          <p:nvPr/>
        </p:nvSpPr>
        <p:spPr bwMode="auto">
          <a:xfrm>
            <a:off x="7620000" y="1447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7" name="Hexagon 146"/>
          <p:cNvSpPr>
            <a:spLocks noChangeArrowheads="1"/>
          </p:cNvSpPr>
          <p:nvPr/>
        </p:nvSpPr>
        <p:spPr bwMode="auto">
          <a:xfrm>
            <a:off x="7239000" y="1828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99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18" grpId="0" animBg="1"/>
      <p:bldP spid="119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5" grpId="0" animBg="1"/>
      <p:bldP spid="116" grpId="0" animBg="1"/>
      <p:bldP spid="117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3"/>
          <p:cNvPicPr>
            <a:picLocks noChangeAspect="1"/>
          </p:cNvPicPr>
          <p:nvPr/>
        </p:nvPicPr>
        <p:blipFill>
          <a:blip r:embed="rId4" cstate="print"/>
          <a:srcRect r="5551"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TextBox 145"/>
          <p:cNvSpPr txBox="1">
            <a:spLocks noChangeArrowheads="1"/>
          </p:cNvSpPr>
          <p:nvPr/>
        </p:nvSpPr>
        <p:spPr bwMode="auto">
          <a:xfrm>
            <a:off x="457200" y="1143000"/>
            <a:ext cx="1981200" cy="1323439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Randomly </a:t>
            </a:r>
            <a:r>
              <a:rPr lang="en-US" sz="2000" b="1" i="1" dirty="0">
                <a:solidFill>
                  <a:srgbClr val="906E19"/>
                </a:solidFill>
              </a:rPr>
              <a:t>sample</a:t>
            </a:r>
            <a:endParaRPr lang="en-US" sz="2000" b="1" i="1" dirty="0"/>
          </a:p>
          <a:p>
            <a:r>
              <a:rPr lang="en-US" sz="2000" dirty="0"/>
              <a:t>from area </a:t>
            </a:r>
            <a:r>
              <a:rPr lang="en-US" sz="2000" dirty="0" smtClean="0"/>
              <a:t>to get study area</a:t>
            </a:r>
            <a:endParaRPr lang="en-US" sz="2000" dirty="0"/>
          </a:p>
        </p:txBody>
      </p:sp>
      <p:sp>
        <p:nvSpPr>
          <p:cNvPr id="113" name="Hexagon 112"/>
          <p:cNvSpPr>
            <a:spLocks noChangeArrowheads="1"/>
          </p:cNvSpPr>
          <p:nvPr/>
        </p:nvSpPr>
        <p:spPr bwMode="auto">
          <a:xfrm>
            <a:off x="3597275" y="13335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Hexagon 113"/>
          <p:cNvSpPr>
            <a:spLocks noChangeArrowheads="1"/>
          </p:cNvSpPr>
          <p:nvPr/>
        </p:nvSpPr>
        <p:spPr bwMode="auto">
          <a:xfrm>
            <a:off x="3986213" y="3352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Hexagon 114"/>
          <p:cNvSpPr>
            <a:spLocks noChangeArrowheads="1"/>
          </p:cNvSpPr>
          <p:nvPr/>
        </p:nvSpPr>
        <p:spPr bwMode="auto">
          <a:xfrm>
            <a:off x="3986213" y="4800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6" name="Hexagon 115"/>
          <p:cNvSpPr>
            <a:spLocks noChangeArrowheads="1"/>
          </p:cNvSpPr>
          <p:nvPr/>
        </p:nvSpPr>
        <p:spPr bwMode="auto">
          <a:xfrm>
            <a:off x="6103938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Hexagon 116"/>
          <p:cNvSpPr>
            <a:spLocks noChangeArrowheads="1"/>
          </p:cNvSpPr>
          <p:nvPr/>
        </p:nvSpPr>
        <p:spPr bwMode="auto">
          <a:xfrm>
            <a:off x="4557713" y="5257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Hexagon 117"/>
          <p:cNvSpPr>
            <a:spLocks noChangeArrowheads="1"/>
          </p:cNvSpPr>
          <p:nvPr/>
        </p:nvSpPr>
        <p:spPr bwMode="auto">
          <a:xfrm>
            <a:off x="7796213" y="19812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9" name="Hexagon 118"/>
          <p:cNvSpPr>
            <a:spLocks noChangeArrowheads="1"/>
          </p:cNvSpPr>
          <p:nvPr/>
        </p:nvSpPr>
        <p:spPr bwMode="auto">
          <a:xfrm>
            <a:off x="3763963" y="21717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0" name="Hexagon 119"/>
          <p:cNvSpPr>
            <a:spLocks noChangeArrowheads="1"/>
          </p:cNvSpPr>
          <p:nvPr/>
        </p:nvSpPr>
        <p:spPr bwMode="auto">
          <a:xfrm>
            <a:off x="5440363" y="23622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1" name="Hexagon 120"/>
          <p:cNvSpPr>
            <a:spLocks noChangeArrowheads="1"/>
          </p:cNvSpPr>
          <p:nvPr/>
        </p:nvSpPr>
        <p:spPr bwMode="auto">
          <a:xfrm>
            <a:off x="4748213" y="43053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2" name="Hexagon 121"/>
          <p:cNvSpPr>
            <a:spLocks noChangeArrowheads="1"/>
          </p:cNvSpPr>
          <p:nvPr/>
        </p:nvSpPr>
        <p:spPr bwMode="auto">
          <a:xfrm>
            <a:off x="4999038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3" name="Hexagon 122"/>
          <p:cNvSpPr>
            <a:spLocks noChangeArrowheads="1"/>
          </p:cNvSpPr>
          <p:nvPr/>
        </p:nvSpPr>
        <p:spPr bwMode="auto">
          <a:xfrm>
            <a:off x="4525963" y="15240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Hexagon 123"/>
          <p:cNvSpPr>
            <a:spLocks noChangeArrowheads="1"/>
          </p:cNvSpPr>
          <p:nvPr/>
        </p:nvSpPr>
        <p:spPr bwMode="auto">
          <a:xfrm>
            <a:off x="5883275" y="13335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Hexagon 124"/>
          <p:cNvSpPr>
            <a:spLocks noChangeArrowheads="1"/>
          </p:cNvSpPr>
          <p:nvPr/>
        </p:nvSpPr>
        <p:spPr bwMode="auto">
          <a:xfrm>
            <a:off x="5440363" y="17145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Hexagon 125"/>
          <p:cNvSpPr>
            <a:spLocks noChangeArrowheads="1"/>
          </p:cNvSpPr>
          <p:nvPr/>
        </p:nvSpPr>
        <p:spPr bwMode="auto">
          <a:xfrm>
            <a:off x="5662613" y="46101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Hexagon 126"/>
          <p:cNvSpPr>
            <a:spLocks noChangeArrowheads="1"/>
          </p:cNvSpPr>
          <p:nvPr/>
        </p:nvSpPr>
        <p:spPr bwMode="auto">
          <a:xfrm>
            <a:off x="8016875" y="2590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8" name="Hexagon 127"/>
          <p:cNvSpPr>
            <a:spLocks noChangeArrowheads="1"/>
          </p:cNvSpPr>
          <p:nvPr/>
        </p:nvSpPr>
        <p:spPr bwMode="auto">
          <a:xfrm>
            <a:off x="6324600" y="12954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Hexagon 128"/>
          <p:cNvSpPr>
            <a:spLocks noChangeArrowheads="1"/>
          </p:cNvSpPr>
          <p:nvPr/>
        </p:nvSpPr>
        <p:spPr bwMode="auto">
          <a:xfrm>
            <a:off x="4427538" y="1990725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0" name="Hexagon 129"/>
          <p:cNvSpPr>
            <a:spLocks noChangeArrowheads="1"/>
          </p:cNvSpPr>
          <p:nvPr/>
        </p:nvSpPr>
        <p:spPr bwMode="auto">
          <a:xfrm>
            <a:off x="3597275" y="3733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3749" name="Hexagon 130"/>
          <p:cNvSpPr>
            <a:spLocks noChangeArrowheads="1"/>
          </p:cNvSpPr>
          <p:nvPr/>
        </p:nvSpPr>
        <p:spPr bwMode="auto">
          <a:xfrm>
            <a:off x="3543300" y="4876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2" name="Hexagon 131"/>
          <p:cNvSpPr>
            <a:spLocks noChangeArrowheads="1"/>
          </p:cNvSpPr>
          <p:nvPr/>
        </p:nvSpPr>
        <p:spPr bwMode="auto">
          <a:xfrm>
            <a:off x="5189538" y="1951038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Hexagon 132"/>
          <p:cNvSpPr>
            <a:spLocks noChangeArrowheads="1"/>
          </p:cNvSpPr>
          <p:nvPr/>
        </p:nvSpPr>
        <p:spPr bwMode="auto">
          <a:xfrm>
            <a:off x="5219700" y="4876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Hexagon 133"/>
          <p:cNvSpPr>
            <a:spLocks noChangeArrowheads="1"/>
          </p:cNvSpPr>
          <p:nvPr/>
        </p:nvSpPr>
        <p:spPr bwMode="auto">
          <a:xfrm>
            <a:off x="5662613" y="3352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Hexagon 134"/>
          <p:cNvSpPr>
            <a:spLocks noChangeArrowheads="1"/>
          </p:cNvSpPr>
          <p:nvPr/>
        </p:nvSpPr>
        <p:spPr bwMode="auto">
          <a:xfrm>
            <a:off x="5883275" y="24003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Hexagon 135"/>
          <p:cNvSpPr>
            <a:spLocks noChangeArrowheads="1"/>
          </p:cNvSpPr>
          <p:nvPr/>
        </p:nvSpPr>
        <p:spPr bwMode="auto">
          <a:xfrm>
            <a:off x="4305300" y="4114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Hexagon 136"/>
          <p:cNvSpPr>
            <a:spLocks noChangeArrowheads="1"/>
          </p:cNvSpPr>
          <p:nvPr/>
        </p:nvSpPr>
        <p:spPr bwMode="auto">
          <a:xfrm>
            <a:off x="3322638" y="1801813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Hexagon 137"/>
          <p:cNvSpPr>
            <a:spLocks noChangeArrowheads="1"/>
          </p:cNvSpPr>
          <p:nvPr/>
        </p:nvSpPr>
        <p:spPr bwMode="auto">
          <a:xfrm>
            <a:off x="3763963" y="27813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Hexagon 138"/>
          <p:cNvSpPr>
            <a:spLocks noChangeArrowheads="1"/>
          </p:cNvSpPr>
          <p:nvPr/>
        </p:nvSpPr>
        <p:spPr bwMode="auto">
          <a:xfrm>
            <a:off x="4900613" y="57150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Hexagon 139"/>
          <p:cNvSpPr>
            <a:spLocks noChangeArrowheads="1"/>
          </p:cNvSpPr>
          <p:nvPr/>
        </p:nvSpPr>
        <p:spPr bwMode="auto">
          <a:xfrm>
            <a:off x="4678363" y="25908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Hexagon 31"/>
          <p:cNvSpPr>
            <a:spLocks noChangeArrowheads="1"/>
          </p:cNvSpPr>
          <p:nvPr/>
        </p:nvSpPr>
        <p:spPr bwMode="auto">
          <a:xfrm>
            <a:off x="3594100" y="1335088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Hexagon 32"/>
          <p:cNvSpPr>
            <a:spLocks noChangeArrowheads="1"/>
          </p:cNvSpPr>
          <p:nvPr/>
        </p:nvSpPr>
        <p:spPr bwMode="auto">
          <a:xfrm>
            <a:off x="3984625" y="3352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Hexagon 33"/>
          <p:cNvSpPr>
            <a:spLocks noChangeArrowheads="1"/>
          </p:cNvSpPr>
          <p:nvPr/>
        </p:nvSpPr>
        <p:spPr bwMode="auto">
          <a:xfrm>
            <a:off x="3984625" y="48006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Hexagon 34"/>
          <p:cNvSpPr>
            <a:spLocks noChangeArrowheads="1"/>
          </p:cNvSpPr>
          <p:nvPr/>
        </p:nvSpPr>
        <p:spPr bwMode="auto">
          <a:xfrm>
            <a:off x="6103938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Hexagon 35"/>
          <p:cNvSpPr>
            <a:spLocks noChangeArrowheads="1"/>
          </p:cNvSpPr>
          <p:nvPr/>
        </p:nvSpPr>
        <p:spPr bwMode="auto">
          <a:xfrm>
            <a:off x="4556125" y="5257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Hexagon 36"/>
          <p:cNvSpPr>
            <a:spLocks noChangeArrowheads="1"/>
          </p:cNvSpPr>
          <p:nvPr/>
        </p:nvSpPr>
        <p:spPr bwMode="auto">
          <a:xfrm>
            <a:off x="7794625" y="19812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Hexagon 37"/>
          <p:cNvSpPr>
            <a:spLocks noChangeArrowheads="1"/>
          </p:cNvSpPr>
          <p:nvPr/>
        </p:nvSpPr>
        <p:spPr bwMode="auto">
          <a:xfrm>
            <a:off x="3763963" y="21717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Hexagon 38"/>
          <p:cNvSpPr>
            <a:spLocks noChangeArrowheads="1"/>
          </p:cNvSpPr>
          <p:nvPr/>
        </p:nvSpPr>
        <p:spPr bwMode="auto">
          <a:xfrm>
            <a:off x="5440363" y="23622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Hexagon 39"/>
          <p:cNvSpPr>
            <a:spLocks noChangeArrowheads="1"/>
          </p:cNvSpPr>
          <p:nvPr/>
        </p:nvSpPr>
        <p:spPr bwMode="auto">
          <a:xfrm>
            <a:off x="4746625" y="43053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Hexagon 40"/>
          <p:cNvSpPr>
            <a:spLocks noChangeArrowheads="1"/>
          </p:cNvSpPr>
          <p:nvPr/>
        </p:nvSpPr>
        <p:spPr bwMode="auto">
          <a:xfrm>
            <a:off x="4999038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Hexagon 41"/>
          <p:cNvSpPr>
            <a:spLocks noChangeArrowheads="1"/>
          </p:cNvSpPr>
          <p:nvPr/>
        </p:nvSpPr>
        <p:spPr bwMode="auto">
          <a:xfrm>
            <a:off x="4525963" y="15240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Hexagon 42"/>
          <p:cNvSpPr>
            <a:spLocks noChangeArrowheads="1"/>
          </p:cNvSpPr>
          <p:nvPr/>
        </p:nvSpPr>
        <p:spPr bwMode="auto">
          <a:xfrm>
            <a:off x="5883275" y="1371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Hexagon 43"/>
          <p:cNvSpPr>
            <a:spLocks noChangeArrowheads="1"/>
          </p:cNvSpPr>
          <p:nvPr/>
        </p:nvSpPr>
        <p:spPr bwMode="auto">
          <a:xfrm>
            <a:off x="5440363" y="17145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Hexagon 44"/>
          <p:cNvSpPr>
            <a:spLocks noChangeArrowheads="1"/>
          </p:cNvSpPr>
          <p:nvPr/>
        </p:nvSpPr>
        <p:spPr bwMode="auto">
          <a:xfrm>
            <a:off x="5661025" y="46101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Hexagon 45"/>
          <p:cNvSpPr>
            <a:spLocks noChangeArrowheads="1"/>
          </p:cNvSpPr>
          <p:nvPr/>
        </p:nvSpPr>
        <p:spPr bwMode="auto">
          <a:xfrm>
            <a:off x="8016875" y="2590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Hexagon 46"/>
          <p:cNvSpPr>
            <a:spLocks noChangeArrowheads="1"/>
          </p:cNvSpPr>
          <p:nvPr/>
        </p:nvSpPr>
        <p:spPr bwMode="auto">
          <a:xfrm>
            <a:off x="6324600" y="12954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Hexagon 47"/>
          <p:cNvSpPr>
            <a:spLocks noChangeArrowheads="1"/>
          </p:cNvSpPr>
          <p:nvPr/>
        </p:nvSpPr>
        <p:spPr bwMode="auto">
          <a:xfrm>
            <a:off x="4427538" y="1990725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Hexagon 48"/>
          <p:cNvSpPr>
            <a:spLocks noChangeArrowheads="1"/>
          </p:cNvSpPr>
          <p:nvPr/>
        </p:nvSpPr>
        <p:spPr bwMode="auto">
          <a:xfrm>
            <a:off x="3597275" y="3733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Hexagon 49"/>
          <p:cNvSpPr>
            <a:spLocks noChangeArrowheads="1"/>
          </p:cNvSpPr>
          <p:nvPr/>
        </p:nvSpPr>
        <p:spPr bwMode="auto">
          <a:xfrm>
            <a:off x="3543300" y="4876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Hexagon 50"/>
          <p:cNvSpPr>
            <a:spLocks noChangeArrowheads="1"/>
          </p:cNvSpPr>
          <p:nvPr/>
        </p:nvSpPr>
        <p:spPr bwMode="auto">
          <a:xfrm>
            <a:off x="5189538" y="1951038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Hexagon 51"/>
          <p:cNvSpPr>
            <a:spLocks noChangeArrowheads="1"/>
          </p:cNvSpPr>
          <p:nvPr/>
        </p:nvSpPr>
        <p:spPr bwMode="auto">
          <a:xfrm>
            <a:off x="5219700" y="4876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Hexagon 52"/>
          <p:cNvSpPr>
            <a:spLocks noChangeArrowheads="1"/>
          </p:cNvSpPr>
          <p:nvPr/>
        </p:nvSpPr>
        <p:spPr bwMode="auto">
          <a:xfrm>
            <a:off x="5661025" y="3352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Hexagon 53"/>
          <p:cNvSpPr>
            <a:spLocks noChangeArrowheads="1"/>
          </p:cNvSpPr>
          <p:nvPr/>
        </p:nvSpPr>
        <p:spPr bwMode="auto">
          <a:xfrm>
            <a:off x="5883275" y="24003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Hexagon 54"/>
          <p:cNvSpPr>
            <a:spLocks noChangeArrowheads="1"/>
          </p:cNvSpPr>
          <p:nvPr/>
        </p:nvSpPr>
        <p:spPr bwMode="auto">
          <a:xfrm>
            <a:off x="4305300" y="4114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Hexagon 55"/>
          <p:cNvSpPr>
            <a:spLocks noChangeArrowheads="1"/>
          </p:cNvSpPr>
          <p:nvPr/>
        </p:nvSpPr>
        <p:spPr bwMode="auto">
          <a:xfrm>
            <a:off x="3322638" y="1801813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Hexagon 56"/>
          <p:cNvSpPr>
            <a:spLocks noChangeArrowheads="1"/>
          </p:cNvSpPr>
          <p:nvPr/>
        </p:nvSpPr>
        <p:spPr bwMode="auto">
          <a:xfrm>
            <a:off x="3763963" y="27813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Hexagon 57"/>
          <p:cNvSpPr>
            <a:spLocks noChangeArrowheads="1"/>
          </p:cNvSpPr>
          <p:nvPr/>
        </p:nvSpPr>
        <p:spPr bwMode="auto">
          <a:xfrm>
            <a:off x="4899025" y="57150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Hexagon 58"/>
          <p:cNvSpPr>
            <a:spLocks noChangeArrowheads="1"/>
          </p:cNvSpPr>
          <p:nvPr/>
        </p:nvSpPr>
        <p:spPr bwMode="auto">
          <a:xfrm>
            <a:off x="4678363" y="25908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3787" name="TextBox 59"/>
          <p:cNvSpPr txBox="1">
            <a:spLocks noChangeArrowheads="1"/>
          </p:cNvSpPr>
          <p:nvPr/>
        </p:nvSpPr>
        <p:spPr bwMode="auto">
          <a:xfrm>
            <a:off x="457200" y="2469439"/>
            <a:ext cx="1981200" cy="197575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Randomly </a:t>
            </a:r>
            <a:r>
              <a:rPr lang="en-US" sz="2000" b="1" i="1" dirty="0"/>
              <a:t>assign</a:t>
            </a:r>
          </a:p>
          <a:p>
            <a:r>
              <a:rPr lang="en-US" sz="2000" dirty="0" smtClean="0"/>
              <a:t>Communities to </a:t>
            </a:r>
            <a:r>
              <a:rPr lang="en-US" sz="2000" b="1" dirty="0">
                <a:solidFill>
                  <a:srgbClr val="FF0000"/>
                </a:solidFill>
              </a:rPr>
              <a:t>treatment</a:t>
            </a:r>
          </a:p>
          <a:p>
            <a:r>
              <a:rPr lang="en-US" sz="2000" dirty="0"/>
              <a:t>and </a:t>
            </a:r>
            <a:r>
              <a:rPr lang="en-US" sz="2000" b="1" dirty="0" smtClean="0">
                <a:solidFill>
                  <a:srgbClr val="0069FF"/>
                </a:solidFill>
              </a:rPr>
              <a:t>comparison</a:t>
            </a:r>
            <a:endParaRPr lang="en-US" sz="2000" b="1" dirty="0">
              <a:solidFill>
                <a:srgbClr val="0069FF"/>
              </a:solidFill>
            </a:endParaRPr>
          </a:p>
        </p:txBody>
      </p:sp>
      <p:sp>
        <p:nvSpPr>
          <p:cNvPr id="73788" name="Title 2"/>
          <p:cNvSpPr>
            <a:spLocks noGrp="1"/>
          </p:cNvSpPr>
          <p:nvPr>
            <p:ph type="title"/>
          </p:nvPr>
        </p:nvSpPr>
        <p:spPr>
          <a:xfrm>
            <a:off x="442913" y="72394"/>
            <a:ext cx="8087320" cy="967682"/>
          </a:xfrm>
          <a:solidFill>
            <a:schemeClr val="bg1">
              <a:alpha val="50195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</a:rPr>
              <a:t>Random sampling and Random </a:t>
            </a:r>
            <a:r>
              <a:rPr lang="en-US" sz="3600" b="1" dirty="0">
                <a:solidFill>
                  <a:schemeClr val="tx1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ssignment</a:t>
            </a:r>
          </a:p>
        </p:txBody>
      </p:sp>
      <p:sp>
        <p:nvSpPr>
          <p:cNvPr id="73792" name="Oval 64"/>
          <p:cNvSpPr>
            <a:spLocks noChangeArrowheads="1"/>
          </p:cNvSpPr>
          <p:nvPr/>
        </p:nvSpPr>
        <p:spPr bwMode="auto">
          <a:xfrm>
            <a:off x="37338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3" name="Oval 65"/>
          <p:cNvSpPr>
            <a:spLocks noChangeArrowheads="1"/>
          </p:cNvSpPr>
          <p:nvPr/>
        </p:nvSpPr>
        <p:spPr bwMode="auto">
          <a:xfrm>
            <a:off x="3733800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4" name="Oval 66"/>
          <p:cNvSpPr>
            <a:spLocks noChangeArrowheads="1"/>
          </p:cNvSpPr>
          <p:nvPr/>
        </p:nvSpPr>
        <p:spPr bwMode="auto">
          <a:xfrm>
            <a:off x="38100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5" name="Oval 67"/>
          <p:cNvSpPr>
            <a:spLocks noChangeArrowheads="1"/>
          </p:cNvSpPr>
          <p:nvPr/>
        </p:nvSpPr>
        <p:spPr bwMode="auto">
          <a:xfrm>
            <a:off x="41910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6" name="Oval 68"/>
          <p:cNvSpPr>
            <a:spLocks noChangeArrowheads="1"/>
          </p:cNvSpPr>
          <p:nvPr/>
        </p:nvSpPr>
        <p:spPr bwMode="auto">
          <a:xfrm>
            <a:off x="41148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7" name="Oval 69"/>
          <p:cNvSpPr>
            <a:spLocks noChangeArrowheads="1"/>
          </p:cNvSpPr>
          <p:nvPr/>
        </p:nvSpPr>
        <p:spPr bwMode="auto">
          <a:xfrm>
            <a:off x="4267200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8" name="Oval 70"/>
          <p:cNvSpPr>
            <a:spLocks noChangeArrowheads="1"/>
          </p:cNvSpPr>
          <p:nvPr/>
        </p:nvSpPr>
        <p:spPr bwMode="auto">
          <a:xfrm>
            <a:off x="50292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9" name="Oval 71"/>
          <p:cNvSpPr>
            <a:spLocks noChangeArrowheads="1"/>
          </p:cNvSpPr>
          <p:nvPr/>
        </p:nvSpPr>
        <p:spPr bwMode="auto">
          <a:xfrm>
            <a:off x="4495800" y="4343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0" name="Oval 72"/>
          <p:cNvSpPr>
            <a:spLocks noChangeArrowheads="1"/>
          </p:cNvSpPr>
          <p:nvPr/>
        </p:nvSpPr>
        <p:spPr bwMode="auto">
          <a:xfrm>
            <a:off x="47244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1" name="Oval 73"/>
          <p:cNvSpPr>
            <a:spLocks noChangeArrowheads="1"/>
          </p:cNvSpPr>
          <p:nvPr/>
        </p:nvSpPr>
        <p:spPr bwMode="auto">
          <a:xfrm>
            <a:off x="5334000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2" name="Oval 74"/>
          <p:cNvSpPr>
            <a:spLocks noChangeArrowheads="1"/>
          </p:cNvSpPr>
          <p:nvPr/>
        </p:nvSpPr>
        <p:spPr bwMode="auto">
          <a:xfrm>
            <a:off x="5410200" y="5029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3" name="Oval 75"/>
          <p:cNvSpPr>
            <a:spLocks noChangeArrowheads="1"/>
          </p:cNvSpPr>
          <p:nvPr/>
        </p:nvSpPr>
        <p:spPr bwMode="auto">
          <a:xfrm>
            <a:off x="4724400" y="548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4" name="Oval 76"/>
          <p:cNvSpPr>
            <a:spLocks noChangeArrowheads="1"/>
          </p:cNvSpPr>
          <p:nvPr/>
        </p:nvSpPr>
        <p:spPr bwMode="auto">
          <a:xfrm>
            <a:off x="5867400" y="4724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5" name="Oval 77"/>
          <p:cNvSpPr>
            <a:spLocks noChangeArrowheads="1"/>
          </p:cNvSpPr>
          <p:nvPr/>
        </p:nvSpPr>
        <p:spPr bwMode="auto">
          <a:xfrm>
            <a:off x="54864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6" name="Oval 78"/>
          <p:cNvSpPr>
            <a:spLocks noChangeArrowheads="1"/>
          </p:cNvSpPr>
          <p:nvPr/>
        </p:nvSpPr>
        <p:spPr bwMode="auto">
          <a:xfrm>
            <a:off x="48768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7" name="TextBox 145"/>
          <p:cNvSpPr txBox="1">
            <a:spLocks noChangeArrowheads="1"/>
          </p:cNvSpPr>
          <p:nvPr/>
        </p:nvSpPr>
        <p:spPr bwMode="auto">
          <a:xfrm>
            <a:off x="457994" y="4445189"/>
            <a:ext cx="1981200" cy="2246769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Randomly </a:t>
            </a:r>
            <a:r>
              <a:rPr lang="en-US" sz="2000" b="1" i="1" dirty="0">
                <a:solidFill>
                  <a:srgbClr val="906E19"/>
                </a:solidFill>
              </a:rPr>
              <a:t>sample</a:t>
            </a:r>
            <a:endParaRPr lang="en-US" sz="2000" b="1" i="1" dirty="0"/>
          </a:p>
          <a:p>
            <a:r>
              <a:rPr lang="en-US" sz="2000" dirty="0" smtClean="0"/>
              <a:t>Individuals to survey from </a:t>
            </a:r>
            <a:r>
              <a:rPr lang="en-US" sz="2000" dirty="0"/>
              <a:t>both treatment and </a:t>
            </a:r>
            <a:r>
              <a:rPr lang="en-US" sz="2000" dirty="0" smtClean="0"/>
              <a:t>comparison</a:t>
            </a:r>
            <a:endParaRPr lang="en-US" sz="2000" dirty="0"/>
          </a:p>
        </p:txBody>
      </p:sp>
      <p:sp>
        <p:nvSpPr>
          <p:cNvPr id="73809" name="Oval 81"/>
          <p:cNvSpPr>
            <a:spLocks noChangeArrowheads="1"/>
          </p:cNvSpPr>
          <p:nvPr/>
        </p:nvSpPr>
        <p:spPr bwMode="auto">
          <a:xfrm>
            <a:off x="47244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0" name="Oval 82"/>
          <p:cNvSpPr>
            <a:spLocks noChangeArrowheads="1"/>
          </p:cNvSpPr>
          <p:nvPr/>
        </p:nvSpPr>
        <p:spPr bwMode="auto">
          <a:xfrm>
            <a:off x="50292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1" name="Oval 83"/>
          <p:cNvSpPr>
            <a:spLocks noChangeArrowheads="1"/>
          </p:cNvSpPr>
          <p:nvPr/>
        </p:nvSpPr>
        <p:spPr bwMode="auto">
          <a:xfrm>
            <a:off x="51816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2" name="Oval 84"/>
          <p:cNvSpPr>
            <a:spLocks noChangeArrowheads="1"/>
          </p:cNvSpPr>
          <p:nvPr/>
        </p:nvSpPr>
        <p:spPr bwMode="auto">
          <a:xfrm>
            <a:off x="4953000" y="449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3" name="Oval 85"/>
          <p:cNvSpPr>
            <a:spLocks noChangeArrowheads="1"/>
          </p:cNvSpPr>
          <p:nvPr/>
        </p:nvSpPr>
        <p:spPr bwMode="auto">
          <a:xfrm>
            <a:off x="50292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4" name="Oval 86"/>
          <p:cNvSpPr>
            <a:spLocks noChangeArrowheads="1"/>
          </p:cNvSpPr>
          <p:nvPr/>
        </p:nvSpPr>
        <p:spPr bwMode="auto">
          <a:xfrm>
            <a:off x="57912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5" name="Oval 87"/>
          <p:cNvSpPr>
            <a:spLocks noChangeArrowheads="1"/>
          </p:cNvSpPr>
          <p:nvPr/>
        </p:nvSpPr>
        <p:spPr bwMode="auto">
          <a:xfrm>
            <a:off x="5943600" y="4876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6" name="Oval 88"/>
          <p:cNvSpPr>
            <a:spLocks noChangeArrowheads="1"/>
          </p:cNvSpPr>
          <p:nvPr/>
        </p:nvSpPr>
        <p:spPr bwMode="auto">
          <a:xfrm>
            <a:off x="80772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7" name="Oval 89"/>
          <p:cNvSpPr>
            <a:spLocks noChangeArrowheads="1"/>
          </p:cNvSpPr>
          <p:nvPr/>
        </p:nvSpPr>
        <p:spPr bwMode="auto">
          <a:xfrm>
            <a:off x="48006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8" name="Oval 90"/>
          <p:cNvSpPr>
            <a:spLocks noChangeArrowheads="1"/>
          </p:cNvSpPr>
          <p:nvPr/>
        </p:nvSpPr>
        <p:spPr bwMode="auto">
          <a:xfrm>
            <a:off x="8305800" y="2743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9" name="Oval 91"/>
          <p:cNvSpPr>
            <a:spLocks noChangeArrowheads="1"/>
          </p:cNvSpPr>
          <p:nvPr/>
        </p:nvSpPr>
        <p:spPr bwMode="auto">
          <a:xfrm>
            <a:off x="82296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0" name="Oval 92"/>
          <p:cNvSpPr>
            <a:spLocks noChangeArrowheads="1"/>
          </p:cNvSpPr>
          <p:nvPr/>
        </p:nvSpPr>
        <p:spPr bwMode="auto">
          <a:xfrm>
            <a:off x="4572000" y="4191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1" name="Oval 93"/>
          <p:cNvSpPr>
            <a:spLocks noChangeArrowheads="1"/>
          </p:cNvSpPr>
          <p:nvPr/>
        </p:nvSpPr>
        <p:spPr bwMode="auto">
          <a:xfrm>
            <a:off x="4343400" y="4191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2" name="Oval 94"/>
          <p:cNvSpPr>
            <a:spLocks noChangeArrowheads="1"/>
          </p:cNvSpPr>
          <p:nvPr/>
        </p:nvSpPr>
        <p:spPr bwMode="auto">
          <a:xfrm>
            <a:off x="3810000" y="3962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3" name="Oval 95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4" name="Oval 96"/>
          <p:cNvSpPr>
            <a:spLocks noChangeArrowheads="1"/>
          </p:cNvSpPr>
          <p:nvPr/>
        </p:nvSpPr>
        <p:spPr bwMode="auto">
          <a:xfrm>
            <a:off x="3733800" y="3810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5" name="Oval 97"/>
          <p:cNvSpPr>
            <a:spLocks noChangeArrowheads="1"/>
          </p:cNvSpPr>
          <p:nvPr/>
        </p:nvSpPr>
        <p:spPr bwMode="auto">
          <a:xfrm>
            <a:off x="58674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6" name="Oval 98"/>
          <p:cNvSpPr>
            <a:spLocks noChangeArrowheads="1"/>
          </p:cNvSpPr>
          <p:nvPr/>
        </p:nvSpPr>
        <p:spPr bwMode="auto">
          <a:xfrm>
            <a:off x="61722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7" name="Oval 99"/>
          <p:cNvSpPr>
            <a:spLocks noChangeArrowheads="1"/>
          </p:cNvSpPr>
          <p:nvPr/>
        </p:nvSpPr>
        <p:spPr bwMode="auto">
          <a:xfrm>
            <a:off x="64008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8" name="Oval 100"/>
          <p:cNvSpPr>
            <a:spLocks noChangeArrowheads="1"/>
          </p:cNvSpPr>
          <p:nvPr/>
        </p:nvSpPr>
        <p:spPr bwMode="auto">
          <a:xfrm>
            <a:off x="5943600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9" name="Oval 101"/>
          <p:cNvSpPr>
            <a:spLocks noChangeArrowheads="1"/>
          </p:cNvSpPr>
          <p:nvPr/>
        </p:nvSpPr>
        <p:spPr bwMode="auto">
          <a:xfrm>
            <a:off x="5791200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0" name="Oval 102"/>
          <p:cNvSpPr>
            <a:spLocks noChangeArrowheads="1"/>
          </p:cNvSpPr>
          <p:nvPr/>
        </p:nvSpPr>
        <p:spPr bwMode="auto">
          <a:xfrm>
            <a:off x="41148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1" name="Oval 103"/>
          <p:cNvSpPr>
            <a:spLocks noChangeArrowheads="1"/>
          </p:cNvSpPr>
          <p:nvPr/>
        </p:nvSpPr>
        <p:spPr bwMode="auto">
          <a:xfrm>
            <a:off x="51816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2" name="Oval 104"/>
          <p:cNvSpPr>
            <a:spLocks noChangeArrowheads="1"/>
          </p:cNvSpPr>
          <p:nvPr/>
        </p:nvSpPr>
        <p:spPr bwMode="auto">
          <a:xfrm>
            <a:off x="52578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3" name="Oval 105"/>
          <p:cNvSpPr>
            <a:spLocks noChangeArrowheads="1"/>
          </p:cNvSpPr>
          <p:nvPr/>
        </p:nvSpPr>
        <p:spPr bwMode="auto">
          <a:xfrm>
            <a:off x="51816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4" name="Oval 106"/>
          <p:cNvSpPr>
            <a:spLocks noChangeArrowheads="1"/>
          </p:cNvSpPr>
          <p:nvPr/>
        </p:nvSpPr>
        <p:spPr bwMode="auto">
          <a:xfrm>
            <a:off x="42672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5" name="Oval 107"/>
          <p:cNvSpPr>
            <a:spLocks noChangeArrowheads="1"/>
          </p:cNvSpPr>
          <p:nvPr/>
        </p:nvSpPr>
        <p:spPr bwMode="auto">
          <a:xfrm>
            <a:off x="60198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6" name="Oval 108"/>
          <p:cNvSpPr>
            <a:spLocks noChangeArrowheads="1"/>
          </p:cNvSpPr>
          <p:nvPr/>
        </p:nvSpPr>
        <p:spPr bwMode="auto">
          <a:xfrm>
            <a:off x="61722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7" name="Oval 109"/>
          <p:cNvSpPr>
            <a:spLocks noChangeArrowheads="1"/>
          </p:cNvSpPr>
          <p:nvPr/>
        </p:nvSpPr>
        <p:spPr bwMode="auto">
          <a:xfrm>
            <a:off x="6019800" y="2743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8" name="Oval 110"/>
          <p:cNvSpPr>
            <a:spLocks noChangeArrowheads="1"/>
          </p:cNvSpPr>
          <p:nvPr/>
        </p:nvSpPr>
        <p:spPr bwMode="auto">
          <a:xfrm>
            <a:off x="4267200" y="3657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9" name="Oval 111"/>
          <p:cNvSpPr>
            <a:spLocks noChangeArrowheads="1"/>
          </p:cNvSpPr>
          <p:nvPr/>
        </p:nvSpPr>
        <p:spPr bwMode="auto">
          <a:xfrm>
            <a:off x="48768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0" name="Oval 112"/>
          <p:cNvSpPr>
            <a:spLocks noChangeArrowheads="1"/>
          </p:cNvSpPr>
          <p:nvPr/>
        </p:nvSpPr>
        <p:spPr bwMode="auto">
          <a:xfrm>
            <a:off x="38100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1" name="Oval 113"/>
          <p:cNvSpPr>
            <a:spLocks noChangeArrowheads="1"/>
          </p:cNvSpPr>
          <p:nvPr/>
        </p:nvSpPr>
        <p:spPr bwMode="auto">
          <a:xfrm>
            <a:off x="41148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2" name="Oval 114"/>
          <p:cNvSpPr>
            <a:spLocks noChangeArrowheads="1"/>
          </p:cNvSpPr>
          <p:nvPr/>
        </p:nvSpPr>
        <p:spPr bwMode="auto">
          <a:xfrm>
            <a:off x="38862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3" name="Oval 115"/>
          <p:cNvSpPr>
            <a:spLocks noChangeArrowheads="1"/>
          </p:cNvSpPr>
          <p:nvPr/>
        </p:nvSpPr>
        <p:spPr bwMode="auto">
          <a:xfrm>
            <a:off x="49530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4" name="Oval 116"/>
          <p:cNvSpPr>
            <a:spLocks noChangeArrowheads="1"/>
          </p:cNvSpPr>
          <p:nvPr/>
        </p:nvSpPr>
        <p:spPr bwMode="auto">
          <a:xfrm>
            <a:off x="6096000" y="167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5" name="Oval 117"/>
          <p:cNvSpPr>
            <a:spLocks noChangeArrowheads="1"/>
          </p:cNvSpPr>
          <p:nvPr/>
        </p:nvSpPr>
        <p:spPr bwMode="auto">
          <a:xfrm>
            <a:off x="6477000" y="137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6" name="Oval 118"/>
          <p:cNvSpPr>
            <a:spLocks noChangeArrowheads="1"/>
          </p:cNvSpPr>
          <p:nvPr/>
        </p:nvSpPr>
        <p:spPr bwMode="auto">
          <a:xfrm>
            <a:off x="5486400" y="213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7" name="Oval 119"/>
          <p:cNvSpPr>
            <a:spLocks noChangeArrowheads="1"/>
          </p:cNvSpPr>
          <p:nvPr/>
        </p:nvSpPr>
        <p:spPr bwMode="auto">
          <a:xfrm>
            <a:off x="5257800" y="220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8" name="Oval 120"/>
          <p:cNvSpPr>
            <a:spLocks noChangeArrowheads="1"/>
          </p:cNvSpPr>
          <p:nvPr/>
        </p:nvSpPr>
        <p:spPr bwMode="auto">
          <a:xfrm>
            <a:off x="5334000" y="198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9" name="Oval 121"/>
          <p:cNvSpPr>
            <a:spLocks noChangeArrowheads="1"/>
          </p:cNvSpPr>
          <p:nvPr/>
        </p:nvSpPr>
        <p:spPr bwMode="auto">
          <a:xfrm>
            <a:off x="7924800" y="220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0" name="Oval 122"/>
          <p:cNvSpPr>
            <a:spLocks noChangeArrowheads="1"/>
          </p:cNvSpPr>
          <p:nvPr/>
        </p:nvSpPr>
        <p:spPr bwMode="auto">
          <a:xfrm>
            <a:off x="8077200" y="213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1" name="Oval 123"/>
          <p:cNvSpPr>
            <a:spLocks noChangeArrowheads="1"/>
          </p:cNvSpPr>
          <p:nvPr/>
        </p:nvSpPr>
        <p:spPr bwMode="auto">
          <a:xfrm>
            <a:off x="8001000" y="198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2" name="Oval 124"/>
          <p:cNvSpPr>
            <a:spLocks noChangeArrowheads="1"/>
          </p:cNvSpPr>
          <p:nvPr/>
        </p:nvSpPr>
        <p:spPr bwMode="auto">
          <a:xfrm>
            <a:off x="60960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3" name="Oval 125"/>
          <p:cNvSpPr>
            <a:spLocks noChangeArrowheads="1"/>
          </p:cNvSpPr>
          <p:nvPr/>
        </p:nvSpPr>
        <p:spPr bwMode="auto">
          <a:xfrm>
            <a:off x="6400800" y="152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4" name="Oval 126"/>
          <p:cNvSpPr>
            <a:spLocks noChangeArrowheads="1"/>
          </p:cNvSpPr>
          <p:nvPr/>
        </p:nvSpPr>
        <p:spPr bwMode="auto">
          <a:xfrm>
            <a:off x="5562600" y="175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5" name="Oval 127"/>
          <p:cNvSpPr>
            <a:spLocks noChangeArrowheads="1"/>
          </p:cNvSpPr>
          <p:nvPr/>
        </p:nvSpPr>
        <p:spPr bwMode="auto">
          <a:xfrm>
            <a:off x="5943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6" name="Oval 128"/>
          <p:cNvSpPr>
            <a:spLocks noChangeArrowheads="1"/>
          </p:cNvSpPr>
          <p:nvPr/>
        </p:nvSpPr>
        <p:spPr bwMode="auto">
          <a:xfrm>
            <a:off x="6553200" y="152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7" name="Oval 129"/>
          <p:cNvSpPr>
            <a:spLocks noChangeArrowheads="1"/>
          </p:cNvSpPr>
          <p:nvPr/>
        </p:nvSpPr>
        <p:spPr bwMode="auto">
          <a:xfrm>
            <a:off x="4724400" y="152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8" name="Oval 130"/>
          <p:cNvSpPr>
            <a:spLocks noChangeArrowheads="1"/>
          </p:cNvSpPr>
          <p:nvPr/>
        </p:nvSpPr>
        <p:spPr bwMode="auto">
          <a:xfrm>
            <a:off x="4572000" y="167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9" name="Oval 131"/>
          <p:cNvSpPr>
            <a:spLocks noChangeArrowheads="1"/>
          </p:cNvSpPr>
          <p:nvPr/>
        </p:nvSpPr>
        <p:spPr bwMode="auto">
          <a:xfrm>
            <a:off x="3810000" y="137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0" name="Oval 132"/>
          <p:cNvSpPr>
            <a:spLocks noChangeArrowheads="1"/>
          </p:cNvSpPr>
          <p:nvPr/>
        </p:nvSpPr>
        <p:spPr bwMode="auto">
          <a:xfrm>
            <a:off x="3657600" y="137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1" name="Oval 133"/>
          <p:cNvSpPr>
            <a:spLocks noChangeArrowheads="1"/>
          </p:cNvSpPr>
          <p:nvPr/>
        </p:nvSpPr>
        <p:spPr bwMode="auto">
          <a:xfrm>
            <a:off x="3810000" y="152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2" name="Oval 134"/>
          <p:cNvSpPr>
            <a:spLocks noChangeArrowheads="1"/>
          </p:cNvSpPr>
          <p:nvPr/>
        </p:nvSpPr>
        <p:spPr bwMode="auto">
          <a:xfrm>
            <a:off x="56388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3" name="Oval 135"/>
          <p:cNvSpPr>
            <a:spLocks noChangeArrowheads="1"/>
          </p:cNvSpPr>
          <p:nvPr/>
        </p:nvSpPr>
        <p:spPr bwMode="auto">
          <a:xfrm>
            <a:off x="55626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4" name="Oval 136"/>
          <p:cNvSpPr>
            <a:spLocks noChangeArrowheads="1"/>
          </p:cNvSpPr>
          <p:nvPr/>
        </p:nvSpPr>
        <p:spPr bwMode="auto">
          <a:xfrm>
            <a:off x="5715000" y="175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5" name="Oval 137"/>
          <p:cNvSpPr>
            <a:spLocks noChangeArrowheads="1"/>
          </p:cNvSpPr>
          <p:nvPr/>
        </p:nvSpPr>
        <p:spPr bwMode="auto">
          <a:xfrm>
            <a:off x="5638800" y="190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6" name="Oval 138"/>
          <p:cNvSpPr>
            <a:spLocks noChangeArrowheads="1"/>
          </p:cNvSpPr>
          <p:nvPr/>
        </p:nvSpPr>
        <p:spPr bwMode="auto">
          <a:xfrm>
            <a:off x="61722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7" name="Oval 139"/>
          <p:cNvSpPr>
            <a:spLocks noChangeArrowheads="1"/>
          </p:cNvSpPr>
          <p:nvPr/>
        </p:nvSpPr>
        <p:spPr bwMode="auto">
          <a:xfrm>
            <a:off x="4495800" y="205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8" name="Oval 140"/>
          <p:cNvSpPr>
            <a:spLocks noChangeArrowheads="1"/>
          </p:cNvSpPr>
          <p:nvPr/>
        </p:nvSpPr>
        <p:spPr bwMode="auto">
          <a:xfrm>
            <a:off x="4724400" y="213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9" name="Oval 141"/>
          <p:cNvSpPr>
            <a:spLocks noChangeArrowheads="1"/>
          </p:cNvSpPr>
          <p:nvPr/>
        </p:nvSpPr>
        <p:spPr bwMode="auto">
          <a:xfrm>
            <a:off x="46482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0" name="Oval 142"/>
          <p:cNvSpPr>
            <a:spLocks noChangeArrowheads="1"/>
          </p:cNvSpPr>
          <p:nvPr/>
        </p:nvSpPr>
        <p:spPr bwMode="auto">
          <a:xfrm>
            <a:off x="4800600" y="175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1" name="Oval 143"/>
          <p:cNvSpPr>
            <a:spLocks noChangeArrowheads="1"/>
          </p:cNvSpPr>
          <p:nvPr/>
        </p:nvSpPr>
        <p:spPr bwMode="auto">
          <a:xfrm>
            <a:off x="38862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2" name="Oval 144"/>
          <p:cNvSpPr>
            <a:spLocks noChangeArrowheads="1"/>
          </p:cNvSpPr>
          <p:nvPr/>
        </p:nvSpPr>
        <p:spPr bwMode="auto">
          <a:xfrm>
            <a:off x="403860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3" name="Oval 145"/>
          <p:cNvSpPr>
            <a:spLocks noChangeArrowheads="1"/>
          </p:cNvSpPr>
          <p:nvPr/>
        </p:nvSpPr>
        <p:spPr bwMode="auto">
          <a:xfrm>
            <a:off x="39624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4" name="Oval 146"/>
          <p:cNvSpPr>
            <a:spLocks noChangeArrowheads="1"/>
          </p:cNvSpPr>
          <p:nvPr/>
        </p:nvSpPr>
        <p:spPr bwMode="auto">
          <a:xfrm>
            <a:off x="3429000" y="182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5" name="Oval 147"/>
          <p:cNvSpPr>
            <a:spLocks noChangeArrowheads="1"/>
          </p:cNvSpPr>
          <p:nvPr/>
        </p:nvSpPr>
        <p:spPr bwMode="auto">
          <a:xfrm>
            <a:off x="3505200" y="198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6" name="Oval 148"/>
          <p:cNvSpPr>
            <a:spLocks noChangeArrowheads="1"/>
          </p:cNvSpPr>
          <p:nvPr/>
        </p:nvSpPr>
        <p:spPr bwMode="auto">
          <a:xfrm>
            <a:off x="3505200" y="213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93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73792" grpId="0" animBg="1"/>
      <p:bldP spid="73793" grpId="0" animBg="1"/>
      <p:bldP spid="73793" grpId="1" animBg="1"/>
      <p:bldP spid="73793" grpId="2" animBg="1"/>
      <p:bldP spid="73794" grpId="0" animBg="1"/>
      <p:bldP spid="73795" grpId="0" animBg="1"/>
      <p:bldP spid="73796" grpId="0" animBg="1"/>
      <p:bldP spid="73797" grpId="0" animBg="1"/>
      <p:bldP spid="73798" grpId="0" animBg="1"/>
      <p:bldP spid="73799" grpId="0" animBg="1"/>
      <p:bldP spid="73800" grpId="0" animBg="1"/>
      <p:bldP spid="73801" grpId="0" animBg="1"/>
      <p:bldP spid="73802" grpId="0" animBg="1"/>
      <p:bldP spid="73803" grpId="0" animBg="1"/>
      <p:bldP spid="73804" grpId="0" animBg="1"/>
      <p:bldP spid="73805" grpId="0" animBg="1"/>
      <p:bldP spid="73806" grpId="0" animBg="1"/>
      <p:bldP spid="73807" grpId="0" animBg="1"/>
      <p:bldP spid="73809" grpId="0" animBg="1"/>
      <p:bldP spid="73810" grpId="0" animBg="1"/>
      <p:bldP spid="73811" grpId="0" animBg="1"/>
      <p:bldP spid="73812" grpId="0" animBg="1"/>
      <p:bldP spid="73813" grpId="0" animBg="1"/>
      <p:bldP spid="73813" grpId="1" animBg="1"/>
      <p:bldP spid="73814" grpId="0" animBg="1"/>
      <p:bldP spid="73815" grpId="0" animBg="1"/>
      <p:bldP spid="73816" grpId="0" animBg="1"/>
      <p:bldP spid="73817" grpId="0" animBg="1"/>
      <p:bldP spid="73818" grpId="0" animBg="1"/>
      <p:bldP spid="73819" grpId="0" animBg="1"/>
      <p:bldP spid="73820" grpId="0" animBg="1"/>
      <p:bldP spid="73821" grpId="0" animBg="1"/>
      <p:bldP spid="73822" grpId="0" animBg="1"/>
      <p:bldP spid="73823" grpId="0" animBg="1"/>
      <p:bldP spid="73824" grpId="0" animBg="1"/>
      <p:bldP spid="73825" grpId="0" animBg="1"/>
      <p:bldP spid="73826" grpId="0" animBg="1"/>
      <p:bldP spid="73827" grpId="0" animBg="1"/>
      <p:bldP spid="73828" grpId="0" animBg="1"/>
      <p:bldP spid="73829" grpId="0" animBg="1"/>
      <p:bldP spid="73830" grpId="0" animBg="1"/>
      <p:bldP spid="73831" grpId="0" animBg="1"/>
      <p:bldP spid="73832" grpId="0" animBg="1"/>
      <p:bldP spid="73833" grpId="0" animBg="1"/>
      <p:bldP spid="73834" grpId="0" animBg="1"/>
      <p:bldP spid="73835" grpId="0" animBg="1"/>
      <p:bldP spid="73836" grpId="0" animBg="1"/>
      <p:bldP spid="73837" grpId="0" animBg="1"/>
      <p:bldP spid="73838" grpId="0" animBg="1"/>
      <p:bldP spid="73839" grpId="0" animBg="1"/>
      <p:bldP spid="73840" grpId="0" animBg="1"/>
      <p:bldP spid="73841" grpId="0" animBg="1"/>
      <p:bldP spid="73842" grpId="0" animBg="1"/>
      <p:bldP spid="73843" grpId="0" animBg="1"/>
      <p:bldP spid="73844" grpId="0" animBg="1"/>
      <p:bldP spid="73844" grpId="1" animBg="1"/>
      <p:bldP spid="73845" grpId="0" animBg="1"/>
      <p:bldP spid="73846" grpId="0" animBg="1"/>
      <p:bldP spid="73847" grpId="0" animBg="1"/>
      <p:bldP spid="73848" grpId="0" animBg="1"/>
      <p:bldP spid="73848" grpId="1" animBg="1"/>
      <p:bldP spid="73849" grpId="0" animBg="1"/>
      <p:bldP spid="73850" grpId="0" animBg="1"/>
      <p:bldP spid="73851" grpId="0" animBg="1"/>
      <p:bldP spid="73852" grpId="0" animBg="1"/>
      <p:bldP spid="73853" grpId="0" animBg="1"/>
      <p:bldP spid="73854" grpId="0" animBg="1"/>
      <p:bldP spid="73855" grpId="0" animBg="1"/>
      <p:bldP spid="73855" grpId="1" animBg="1"/>
      <p:bldP spid="73855" grpId="2" animBg="1"/>
      <p:bldP spid="73856" grpId="0" animBg="1"/>
      <p:bldP spid="73857" grpId="0" animBg="1"/>
      <p:bldP spid="73858" grpId="0" animBg="1"/>
      <p:bldP spid="73859" grpId="0" animBg="1"/>
      <p:bldP spid="73860" grpId="0" animBg="1"/>
      <p:bldP spid="73861" grpId="0" animBg="1"/>
      <p:bldP spid="73862" grpId="0" animBg="1"/>
      <p:bldP spid="73863" grpId="0" animBg="1"/>
      <p:bldP spid="73864" grpId="0" animBg="1"/>
      <p:bldP spid="73865" grpId="0" animBg="1"/>
      <p:bldP spid="73866" grpId="0" animBg="1"/>
      <p:bldP spid="73867" grpId="0" animBg="1"/>
      <p:bldP spid="73868" grpId="0" animBg="1"/>
      <p:bldP spid="73869" grpId="0" animBg="1"/>
      <p:bldP spid="73870" grpId="0" animBg="1"/>
      <p:bldP spid="73871" grpId="0" animBg="1"/>
      <p:bldP spid="73872" grpId="0" animBg="1"/>
      <p:bldP spid="73873" grpId="0" animBg="1"/>
      <p:bldP spid="73874" grpId="0" animBg="1"/>
      <p:bldP spid="73875" grpId="0" animBg="1"/>
      <p:bldP spid="73876" grpId="0" animBg="1"/>
      <p:bldP spid="73876" grpId="1" animBg="1"/>
      <p:bldP spid="7387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random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87978"/>
              </a:buClr>
            </a:pPr>
            <a:r>
              <a:rPr lang="en-US" dirty="0" smtClean="0"/>
              <a:t>Define those eligible for a program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Randomly assign which units are in the treatment and the comparison group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Implement the policy or program for the treatment group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Compare outcomes for those in treatment and comparison groups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485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randomization: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56377"/>
            <a:ext cx="4851383" cy="473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41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randomization: 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4788985" cy="462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31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</Template>
  <TotalTime>715</TotalTime>
  <Words>298</Words>
  <Application>Microsoft Macintosh PowerPoint</Application>
  <PresentationFormat>On-screen Show (4:3)</PresentationFormat>
  <Paragraphs>56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Presentation1</vt:lpstr>
      <vt:lpstr>What is randomization and how does it solve the causality problem?</vt:lpstr>
      <vt:lpstr>Randomization and causation</vt:lpstr>
      <vt:lpstr>Randomization creates groups with similar characteristics</vt:lpstr>
      <vt:lpstr>Random assignment vs. random sampling</vt:lpstr>
      <vt:lpstr>  Random sampling</vt:lpstr>
      <vt:lpstr>  Random sampling and Random Assignment</vt:lpstr>
      <vt:lpstr>Steps in random assignment</vt:lpstr>
      <vt:lpstr>Steps to randomization: 1</vt:lpstr>
      <vt:lpstr>Steps to randomization: 2</vt:lpstr>
      <vt:lpstr>Steps to randomization: 3</vt:lpstr>
      <vt:lpstr>Steps to randomization: 4</vt:lpstr>
    </vt:vector>
  </TitlesOfParts>
  <Company>JPAL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Horgan</dc:creator>
  <cp:lastModifiedBy>Alison</cp:lastModifiedBy>
  <cp:revision>44</cp:revision>
  <dcterms:created xsi:type="dcterms:W3CDTF">2013-10-21T21:09:02Z</dcterms:created>
  <dcterms:modified xsi:type="dcterms:W3CDTF">2014-03-19T20:41:32Z</dcterms:modified>
</cp:coreProperties>
</file>