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035"/>
    <a:srgbClr val="85D52B"/>
    <a:srgbClr val="445878"/>
    <a:srgbClr val="141313"/>
    <a:srgbClr val="787978"/>
    <a:srgbClr val="2F9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1272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96C95-4F6D-3542-B001-870255AC70C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7387-0E93-D340-867F-2CE96296E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1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643" cy="45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6" rIns="91291" bIns="45646"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1200"/>
              <a:t>http://www.povertyactionlab.org/</a:t>
            </a: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6357" y="8687630"/>
            <a:ext cx="2971643" cy="45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6" rIns="91291" bIns="4564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r" eaLnBrk="1" hangingPunct="1"/>
            <a:fld id="{2348B55E-9FA3-4D3D-8C4B-E3D3E5B3F08C}" type="slidenum">
              <a:rPr lang="en-US" sz="1200"/>
              <a:pPr algn="r" eaLnBrk="1" hangingPunct="1"/>
              <a:t>6</a:t>
            </a:fld>
            <a:endParaRPr lang="en-US" sz="120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36" y="4343816"/>
            <a:ext cx="5485930" cy="41135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86138"/>
            <a:ext cx="7848600" cy="1587"/>
          </a:xfrm>
          <a:prstGeom prst="line">
            <a:avLst/>
          </a:prstGeom>
          <a:ln w="38100" cmpd="sng">
            <a:solidFill>
              <a:srgbClr val="445878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879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72F1-BB71-444A-B15A-96485E43985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CCB-9690-FB48-A3F1-5B31AB08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7879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6360"/>
          </a:xfrm>
        </p:spPr>
        <p:txBody>
          <a:bodyPr/>
          <a:lstStyle>
            <a:lvl1pPr>
              <a:buClr>
                <a:srgbClr val="FF0000"/>
              </a:buClr>
              <a:defRPr>
                <a:solidFill>
                  <a:srgbClr val="141313"/>
                </a:solidFill>
              </a:defRPr>
            </a:lvl1pPr>
            <a:lvl2pPr>
              <a:buClr>
                <a:srgbClr val="FF0000"/>
              </a:buClr>
              <a:defRPr>
                <a:solidFill>
                  <a:srgbClr val="141313"/>
                </a:solidFill>
              </a:defRPr>
            </a:lvl2pPr>
            <a:lvl3pPr>
              <a:buClr>
                <a:srgbClr val="FF0000"/>
              </a:buClr>
              <a:defRPr>
                <a:solidFill>
                  <a:srgbClr val="141313"/>
                </a:solidFill>
              </a:defRPr>
            </a:lvl3pPr>
            <a:lvl4pPr>
              <a:buClr>
                <a:srgbClr val="FF0000"/>
              </a:buClr>
              <a:defRPr>
                <a:solidFill>
                  <a:srgbClr val="141313"/>
                </a:solidFill>
              </a:defRPr>
            </a:lvl4pPr>
            <a:lvl5pPr>
              <a:buClr>
                <a:srgbClr val="FF0000"/>
              </a:buClr>
              <a:defRPr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195-694A-C745-A481-4A54DA93ECB3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B36D-2770-5E40-B136-62BA901FA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17390"/>
            <a:ext cx="9250430" cy="6445799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06729" y="6328409"/>
            <a:ext cx="9443671" cy="529591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200" b="0">
                <a:solidFill>
                  <a:srgbClr val="445878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200" b="0" kern="1200" dirty="0" smtClean="0">
                <a:solidFill>
                  <a:srgbClr val="445878"/>
                </a:solidFill>
                <a:latin typeface="Franklin Gothic Medium"/>
                <a:ea typeface="+mn-ea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2A32-7FA1-1C4C-83CE-A880ABB3DAA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070C-9ADB-FA4F-8432-49A6D1B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E348-6563-F645-83C4-1A95631E8DBF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ABC9-602B-3C49-9096-1FB6DE66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116981"/>
            <a:ext cx="9144000" cy="64339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5438" y="792164"/>
            <a:ext cx="2357437" cy="5109829"/>
          </a:xfrm>
          <a:prstGeom prst="rect">
            <a:avLst/>
          </a:prstGeom>
          <a:solidFill>
            <a:srgbClr val="7879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ln w="3175" cmpd="sng">
            <a:noFill/>
          </a:ln>
        </p:spPr>
        <p:txBody>
          <a:bodyPr anchor="b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06379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3595229"/>
          </a:xfrm>
          <a:ln w="3175" cmpd="sng"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288B-9DD0-4046-A9ED-DE343CCD5BC2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3CB-D9B6-1F43-A106-EFC3B4CB1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9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32DF9FF2-F469-F64F-B974-F3B05D229CBA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06FE29BD-ED72-A942-8BD5-8D43C2769B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8862" y="6334902"/>
            <a:ext cx="9250430" cy="550513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1" r:id="rId3"/>
    <p:sldLayoutId id="2147483982" r:id="rId4"/>
    <p:sldLayoutId id="2147483983" r:id="rId5"/>
    <p:sldLayoutId id="2147483984" r:id="rId6"/>
    <p:sldLayoutId id="2147483985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spc="-100">
          <a:solidFill>
            <a:srgbClr val="787978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0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90000"/>
        <a:buFont typeface="Arial" charset="0"/>
        <a:buChar char="•"/>
        <a:defRPr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Font typeface="Arial" charset="0"/>
        <a:buChar char="•"/>
        <a:defRPr sz="16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100000"/>
        <a:buFont typeface="Arial" charset="0"/>
        <a:buChar char="•"/>
        <a:defRPr sz="1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Asking the right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56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Local council control over health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787978"/>
                </a:solidFill>
              </a:rPr>
              <a:t>Local councils controlled only a small fraction of health spending even after decentralization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5972513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Casey in Zhou, 2009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4991100" cy="355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763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020762"/>
          </a:xfrm>
        </p:spPr>
        <p:txBody>
          <a:bodyPr>
            <a:noAutofit/>
          </a:bodyPr>
          <a:lstStyle/>
          <a:p>
            <a:r>
              <a:rPr lang="en-US" sz="3700" dirty="0" smtClean="0"/>
              <a:t>Clinic indicators pre and post decentralization</a:t>
            </a:r>
            <a:endParaRPr lang="en-US" sz="3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59924"/>
            <a:ext cx="5791200" cy="494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49233" y="628283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Decentralization Secretariat,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57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Supervision and 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4525963"/>
          </a:xfrm>
        </p:spPr>
        <p:txBody>
          <a:bodyPr/>
          <a:lstStyle/>
          <a:p>
            <a:r>
              <a:rPr lang="en-US" dirty="0" smtClean="0"/>
              <a:t>District health officers supervising more</a:t>
            </a:r>
          </a:p>
          <a:p>
            <a:r>
              <a:rPr lang="en-US" dirty="0" smtClean="0"/>
              <a:t>Local councilors not supervising well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54" y="1905000"/>
            <a:ext cx="8345487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0" y="6341845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Decentralization Secretariat,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1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What is it?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Summary of results from related descriptive studies, process, and impact evaluations</a:t>
            </a:r>
            <a:endParaRPr lang="en-US" sz="800" dirty="0" smtClean="0"/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Methodology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C</a:t>
            </a:r>
            <a:r>
              <a:rPr lang="en-US" dirty="0" smtClean="0"/>
              <a:t>lear description of scope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Process for finding all relevant work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Quality standard for inclusion in review, comments on quality of those studies included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Draw common lessons across studies</a:t>
            </a:r>
          </a:p>
          <a:p>
            <a:pPr marL="457200" lvl="1" indent="0">
              <a:buClr>
                <a:srgbClr val="787978"/>
              </a:buClr>
              <a:buNone/>
            </a:pPr>
            <a:endParaRPr lang="en-US" sz="900" dirty="0" smtClean="0"/>
          </a:p>
          <a:p>
            <a:pPr marL="342900" lvl="1" indent="-342900">
              <a:buClr>
                <a:srgbClr val="787978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When is it </a:t>
            </a:r>
            <a:r>
              <a:rPr lang="en-US" sz="3200" dirty="0" smtClean="0"/>
              <a:t>sufficient</a:t>
            </a:r>
            <a:r>
              <a:rPr lang="en-US" sz="3200" dirty="0"/>
              <a:t>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Evidence from other studies suggests clear way forward</a:t>
            </a:r>
          </a:p>
          <a:p>
            <a:pPr marL="400050" lvl="2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29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73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Cost-effectiveness or business case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What does it involve?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Examine likely path to impact, what are realistic or best case outcomes. How do those compare to costs?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Compare projected cost-effectiveness with alternatives</a:t>
            </a:r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 marL="342900" lvl="1" indent="-342900">
              <a:buClr>
                <a:srgbClr val="787978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Works best when there have been </a:t>
            </a:r>
            <a:r>
              <a:rPr lang="en-US" sz="3200" dirty="0" smtClean="0"/>
              <a:t>high quality impact </a:t>
            </a:r>
            <a:r>
              <a:rPr lang="en-US" sz="3200" dirty="0"/>
              <a:t>evaluations of </a:t>
            </a:r>
            <a:r>
              <a:rPr lang="en-US" sz="3200" dirty="0" smtClean="0"/>
              <a:t>different alternatives</a:t>
            </a:r>
            <a:endParaRPr lang="en-US" sz="3200" dirty="0"/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When is it sufficient?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When even under best case scenario, current project would not be more cost-effective than alternatives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Sometimes dividing total cost by number of beneficiaries can be very informative</a:t>
            </a:r>
          </a:p>
        </p:txBody>
      </p:sp>
    </p:spTree>
    <p:extLst>
      <p:ext uri="{BB962C8B-B14F-4D97-AF65-F5344CB8AC3E}">
        <p14:creationId xmlns:p14="http://schemas.microsoft.com/office/powerpoint/2010/main" val="244343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Nonimpact evaluations and when they are most useful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forms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lnSpcReduction="10000"/>
          </a:bodyPr>
          <a:lstStyle/>
          <a:p>
            <a:pPr>
              <a:buClr>
                <a:srgbClr val="787978"/>
              </a:buClr>
            </a:pPr>
            <a:r>
              <a:rPr lang="en-US" b="1" dirty="0" smtClean="0"/>
              <a:t>Strategic review: </a:t>
            </a:r>
            <a:r>
              <a:rPr lang="en-US" dirty="0" smtClean="0"/>
              <a:t>what should our objective be?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b="1" dirty="0" smtClean="0"/>
              <a:t>Needs assessment: </a:t>
            </a:r>
            <a:r>
              <a:rPr lang="en-US" dirty="0" smtClean="0"/>
              <a:t>understanding the problem, current solutions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b="1" dirty="0" smtClean="0"/>
              <a:t>Process evaluation: </a:t>
            </a:r>
            <a:r>
              <a:rPr lang="en-US" dirty="0" smtClean="0"/>
              <a:t>was the program or policy carried out as planned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b="1" dirty="0" smtClean="0"/>
              <a:t>Business case assessment: </a:t>
            </a:r>
            <a:r>
              <a:rPr lang="en-US" dirty="0" smtClean="0"/>
              <a:t>could the program work under different scenarios?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b="1" dirty="0" smtClean="0"/>
              <a:t>Literature review: </a:t>
            </a:r>
            <a:r>
              <a:rPr lang="en-US" dirty="0" smtClean="0"/>
              <a:t>what have others found works?</a:t>
            </a:r>
          </a:p>
          <a:p>
            <a:pPr marL="0" indent="0">
              <a:buClr>
                <a:srgbClr val="787978"/>
              </a:buClr>
              <a:buNone/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b="1" dirty="0" smtClean="0"/>
              <a:t>Impact evaluation: </a:t>
            </a:r>
            <a:r>
              <a:rPr lang="en-US" dirty="0" smtClean="0"/>
              <a:t>how did the program or policy change peoples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7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What is involved?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Generating a description of the problem and existing solutions using interviews and focus groups, existing data, or new surveys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Examples of questions that can be answered: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What is the level of learning, who is falling behind?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Who do people currently borrow from, at what interest rates?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What is the absenteeism rate of clinic staff?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46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needs assessment is 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Focuses attention on a neglected problem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Good description of the challenges on the ground can help redirect energies from issues that are less of a problem to those that are major</a:t>
            </a:r>
          </a:p>
          <a:p>
            <a:pPr lvl="1">
              <a:buClr>
                <a:srgbClr val="787978"/>
              </a:buClr>
            </a:pPr>
            <a:endParaRPr lang="en-US" sz="11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The problem is not what we thought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Example: in designing a program to provide sanitary pads to help girls stay in school we find</a:t>
            </a:r>
          </a:p>
          <a:p>
            <a:pPr lvl="2">
              <a:buClr>
                <a:srgbClr val="787978"/>
              </a:buClr>
            </a:pPr>
            <a:r>
              <a:rPr lang="en-US" dirty="0" smtClean="0"/>
              <a:t>they do not skip school more during menstruation</a:t>
            </a:r>
          </a:p>
          <a:p>
            <a:pPr lvl="2">
              <a:buClr>
                <a:srgbClr val="787978"/>
              </a:buClr>
            </a:pPr>
            <a:r>
              <a:rPr lang="en-US" dirty="0" smtClean="0"/>
              <a:t>Biggest reason for missing school is teacher absence</a:t>
            </a:r>
          </a:p>
          <a:p>
            <a:pPr lvl="2">
              <a:buClr>
                <a:srgbClr val="787978"/>
              </a:buClr>
            </a:pPr>
            <a:r>
              <a:rPr lang="en-US" dirty="0" smtClean="0"/>
              <a:t>Main complaint about menstruation is period pains</a:t>
            </a:r>
          </a:p>
          <a:p>
            <a:pPr marL="914400" lvl="2" indent="0">
              <a:buClr>
                <a:srgbClr val="787978"/>
              </a:buClr>
              <a:buNone/>
            </a:pPr>
            <a:endParaRPr lang="en-US" sz="10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The conditions for a successful program do not exist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Example: in designing a health worker training program we find absence rates are very high. We decide to concentrate on absenteeism before increasing training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3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r" eaLnBrk="1" hangingPunct="1"/>
            <a:fld id="{26CFD72C-8EAD-4008-9511-D68F34B6C137}" type="slidenum">
              <a:rPr lang="en-US" sz="1400"/>
              <a:pPr algn="r" eaLnBrk="1" hangingPunct="1"/>
              <a:t>6</a:t>
            </a:fld>
            <a:endParaRPr 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400" y="274637"/>
            <a:ext cx="9013371" cy="799419"/>
          </a:xfrm>
        </p:spPr>
        <p:txBody>
          <a:bodyPr>
            <a:noAutofit/>
          </a:bodyPr>
          <a:lstStyle/>
          <a:p>
            <a:r>
              <a:rPr lang="en-US" sz="4200" dirty="0" smtClean="0"/>
              <a:t>Example: levels of provider absenteeism</a:t>
            </a:r>
            <a:endParaRPr lang="en-US" sz="4200" dirty="0"/>
          </a:p>
        </p:txBody>
      </p:sp>
      <p:pic>
        <p:nvPicPr>
          <p:cNvPr id="54276" name="Content Placeholder 3" descr="Picture 3.png"/>
          <p:cNvPicPr>
            <a:picLocks noGrp="1" noChangeAspect="1"/>
          </p:cNvPicPr>
          <p:nvPr>
            <p:ph idx="4294967295"/>
          </p:nvPr>
        </p:nvPicPr>
        <p:blipFill>
          <a:blip r:embed="rId3">
            <a:lum bright="8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280" y="1192269"/>
            <a:ext cx="8590539" cy="4542176"/>
          </a:xfrm>
          <a:noFill/>
        </p:spPr>
      </p:pic>
      <p:sp>
        <p:nvSpPr>
          <p:cNvPr id="54277" name="TextBox 7"/>
          <p:cNvSpPr txBox="1">
            <a:spLocks noChangeArrowheads="1"/>
          </p:cNvSpPr>
          <p:nvPr/>
        </p:nvSpPr>
        <p:spPr bwMode="auto">
          <a:xfrm>
            <a:off x="1166358" y="1504303"/>
            <a:ext cx="2284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dirty="0"/>
              <a:t>Absence Rates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545771" y="44196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Bangladesh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816600" y="4144962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Ecuador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743200" y="3463357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India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505200" y="4144962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Indonesia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7315200" y="4800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Peru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126671" y="3400538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Uganda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2209800" y="2830852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Bangladesh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667000" y="2178843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India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581400" y="2316162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Indonesia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7391400" y="3675176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Peru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008742" y="2453481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Uganda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561096"/>
            <a:ext cx="3276600" cy="37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Chaudhury</a:t>
            </a:r>
            <a:r>
              <a:rPr lang="en-US" dirty="0" smtClean="0"/>
              <a:t> et. al, 2006.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3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assessments for RCTs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87978"/>
              </a:buClr>
            </a:pPr>
            <a:r>
              <a:rPr lang="en-US" dirty="0"/>
              <a:t>A</a:t>
            </a:r>
            <a:r>
              <a:rPr lang="en-US" dirty="0" smtClean="0"/>
              <a:t> needs assessment is not always sufficient but it is usually necessary, including as first step in an RCT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Needs assessment helps us: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Determine  the right target for the intervention (what geographic location, what age range, what income group)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Improve the design of the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1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What does it involve?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Tracking implementation of each step of theory of change using paper trail and field checks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Tracking finances</a:t>
            </a:r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 lvl="1"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All projects need process evaluations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When is a process evaluation sufficient?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When implementation is very poor little point in evaluating impact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When impact has been evaluated in enough other situations, good implementation should translate into impact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778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Example: decentralization in Sierra Leone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In 2005 Sierra Leone created new Local Councils and decentralized supervision over many services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The decentralization secretariat and World Bank carried out a process evaluation asking: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How much of funding got devolved?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Did services improve post decentralization? (not causal)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Did local staff view who they reported to as having changed?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Did local councilors and district officials make supervisory visits?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1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Presentation1.pot</Template>
  <TotalTime>725</TotalTime>
  <Words>703</Words>
  <Application>Microsoft Macintosh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Presentation1</vt:lpstr>
      <vt:lpstr>Asking the right questions</vt:lpstr>
      <vt:lpstr>Nonimpact evaluations and when they are most useful</vt:lpstr>
      <vt:lpstr>Different forms of assessment</vt:lpstr>
      <vt:lpstr>Needs assessment</vt:lpstr>
      <vt:lpstr>When a needs assessment is sufficient</vt:lpstr>
      <vt:lpstr>Example: levels of provider absenteeism</vt:lpstr>
      <vt:lpstr>Needs assessments for RCTs</vt:lpstr>
      <vt:lpstr>Process evaluation</vt:lpstr>
      <vt:lpstr>Example: decentralization in Sierra Leone</vt:lpstr>
      <vt:lpstr>Local council control over health spending</vt:lpstr>
      <vt:lpstr>Clinic indicators pre and post decentralization</vt:lpstr>
      <vt:lpstr>Supervision and decentralization</vt:lpstr>
      <vt:lpstr>Literature review</vt:lpstr>
      <vt:lpstr>Cost-effectiveness or business case assessment</vt:lpstr>
    </vt:vector>
  </TitlesOfParts>
  <Company>JPAL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Horgan</dc:creator>
  <cp:lastModifiedBy>Alison</cp:lastModifiedBy>
  <cp:revision>42</cp:revision>
  <dcterms:created xsi:type="dcterms:W3CDTF">2013-10-21T21:09:02Z</dcterms:created>
  <dcterms:modified xsi:type="dcterms:W3CDTF">2013-11-18T19:24:03Z</dcterms:modified>
</cp:coreProperties>
</file>