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856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330A3-DBB7-9E45-919D-B4A27BC0D1CE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ED4A-3183-B446-9AB2-EEBAF495B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5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F9A2A-E5B5-4A90-85DC-4F1603048D8A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4025"/>
            <a:ext cx="5028579" cy="4112926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key questions for your organization.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How many can you already answer 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existing rigorous impact evaluations?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from improved process evaluation?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Select top priority questions for impact evaluation.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Establish plan for answering them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taking advantage of roll out of new programs</a:t>
            </a:r>
          </a:p>
          <a:p>
            <a:pPr lvl="1" eaLnBrk="1" hangingPunct="1">
              <a:buFont typeface="Arial" pitchFamily="34" charset="0"/>
              <a:buChar char="–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set up experimental sites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With key questions answered from impact evaluations, process evaluation can give your overall impact.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few high quality impact studies are worth more than many poor quality ones.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If you ask the right question, more likely to use it.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Tuesday, January 7, 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Tuesday, January 7, 14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Tuesday, January 7, 14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Tuesday, January 7, 14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Tuesday, January 7, 14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Tuesday, January 7, 14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Tuesday, January 7, 14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Tuesday, January 7,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10" y="1799680"/>
            <a:ext cx="8382000" cy="1450975"/>
          </a:xfrm>
        </p:spPr>
        <p:txBody>
          <a:bodyPr/>
          <a:lstStyle/>
          <a:p>
            <a:r>
              <a:rPr lang="en-US" dirty="0" smtClean="0"/>
              <a:t>Prioritizing among impact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3.3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25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important will the results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Is the program (or similar programs) large or expanding?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If the program works will it be cheap and easy to scale—i.e. high potential impact?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How much existing evidence is there already?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Is the question more general (theory based) or more tied to one context?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10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the question be answered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Must have good way to measure outcomes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When evaluating a HIV education program it is critical to get measures that go beyond self reported attitudes and behavior or results may mislead</a:t>
            </a:r>
          </a:p>
          <a:p>
            <a:pPr lvl="1"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Need sufficient sample size to be able to pick up a reasonable effect (more on this later)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Study that finds treatment is not statistically different from zero, but cannot rule out a reasonably big impact may be worse than useless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may be misread as proving no effect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359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program representative?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55000" lnSpcReduction="20000"/>
          </a:bodyPr>
          <a:lstStyle/>
          <a:p>
            <a:pPr>
              <a:buClr>
                <a:srgbClr val="787978"/>
              </a:buClr>
            </a:pPr>
            <a:r>
              <a:rPr lang="en-US" sz="5100" dirty="0" smtClean="0"/>
              <a:t>Representative program design</a:t>
            </a:r>
          </a:p>
          <a:p>
            <a:pPr lvl="1">
              <a:buClr>
                <a:srgbClr val="787978"/>
              </a:buClr>
            </a:pPr>
            <a:r>
              <a:rPr lang="en-US" sz="4200" dirty="0" smtClean="0"/>
              <a:t>Testing the impact of a standard program provides a benchmark against which variants can be measured</a:t>
            </a:r>
          </a:p>
          <a:p>
            <a:pPr lvl="1">
              <a:buClr>
                <a:srgbClr val="787978"/>
              </a:buClr>
            </a:pPr>
            <a:endParaRPr lang="en-US" sz="1300" dirty="0" smtClean="0"/>
          </a:p>
          <a:p>
            <a:pPr>
              <a:buClr>
                <a:srgbClr val="787978"/>
              </a:buClr>
            </a:pPr>
            <a:r>
              <a:rPr lang="en-US" sz="5100" dirty="0" smtClean="0"/>
              <a:t>Representative geography and cultural context</a:t>
            </a:r>
          </a:p>
          <a:p>
            <a:pPr lvl="1">
              <a:buClr>
                <a:srgbClr val="787978"/>
              </a:buClr>
            </a:pPr>
            <a:r>
              <a:rPr lang="en-US" sz="4200" dirty="0"/>
              <a:t>R</a:t>
            </a:r>
            <a:r>
              <a:rPr lang="en-US" sz="4200" dirty="0" smtClean="0"/>
              <a:t>esults more likely to generalize to a similar context, so testing in a context that looks like many others is a plus</a:t>
            </a:r>
          </a:p>
          <a:p>
            <a:pPr lvl="1">
              <a:buClr>
                <a:srgbClr val="787978"/>
              </a:buClr>
            </a:pPr>
            <a:endParaRPr lang="en-US" sz="1300" dirty="0" smtClean="0"/>
          </a:p>
          <a:p>
            <a:pPr>
              <a:buClr>
                <a:srgbClr val="787978"/>
              </a:buClr>
            </a:pPr>
            <a:r>
              <a:rPr lang="en-US" sz="5100" dirty="0" smtClean="0"/>
              <a:t>Representative partner</a:t>
            </a:r>
          </a:p>
          <a:p>
            <a:pPr lvl="1">
              <a:buClr>
                <a:srgbClr val="787978"/>
              </a:buClr>
            </a:pPr>
            <a:r>
              <a:rPr lang="en-US" sz="4200" dirty="0" smtClean="0"/>
              <a:t>If implementation is of unusually high quality we may worry results will not generalize to other partners </a:t>
            </a:r>
          </a:p>
          <a:p>
            <a:pPr lvl="1">
              <a:buClr>
                <a:srgbClr val="787978"/>
              </a:buClr>
            </a:pPr>
            <a:r>
              <a:rPr lang="en-US" sz="4200" dirty="0" smtClean="0"/>
              <a:t>But doing impact evaluation of a poorly implemented program is a waste: process evaluation can tell you wont work</a:t>
            </a:r>
          </a:p>
          <a:p>
            <a:pPr lvl="1">
              <a:buClr>
                <a:srgbClr val="787978"/>
              </a:buClr>
            </a:pPr>
            <a:r>
              <a:rPr lang="en-US" sz="4200" dirty="0"/>
              <a:t>P</a:t>
            </a:r>
            <a:r>
              <a:rPr lang="en-US" sz="4200" dirty="0" smtClean="0"/>
              <a:t>artner must be committed to evaluation or will fail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28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being unrepresentative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Proof of concept evaluations can be very informative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These test: does this type of program work when implemented very well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If proof of concept evaluation shows positive results, can then try cheaper, more scalable versions of the program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If proof of concept evaluation finds no impact, cheaper or more scalable versions done by less good partners unlikely to work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82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implementing partner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Implementation partner commitment is essential, both at local and headquarter level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Q: Why is implementer commitment so important? How could lack of commitment disrupt an evaluation?</a:t>
            </a:r>
          </a:p>
          <a:p>
            <a:pPr>
              <a:buClr>
                <a:srgbClr val="787978"/>
              </a:buClr>
            </a:pPr>
            <a:endParaRPr lang="en-US" sz="8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Potential tradeoff between having a partner committed to evaluation and a representative partner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One approach is work with committed partner but make sure  program does not use highly specific and hard to replicate skills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e</a:t>
            </a:r>
            <a:r>
              <a:rPr lang="en-US" dirty="0" smtClean="0"/>
              <a:t>.g.,</a:t>
            </a:r>
            <a:r>
              <a:rPr lang="en-US" dirty="0" smtClean="0"/>
              <a:t> </a:t>
            </a:r>
            <a:r>
              <a:rPr lang="en-US" dirty="0" smtClean="0"/>
              <a:t>does not rely on very committed staff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5167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Cost-effective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lnSpcReduction="10000"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Rigorous impact evaluations vary enormously in cost, important to balance cost and benefits</a:t>
            </a:r>
          </a:p>
          <a:p>
            <a:pPr>
              <a:buClr>
                <a:srgbClr val="787978"/>
              </a:buClr>
            </a:pPr>
            <a:endParaRPr lang="en-US" sz="10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What makes an evaluation expensive?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Collecting new data </a:t>
            </a:r>
            <a:r>
              <a:rPr lang="en-US" dirty="0" err="1" smtClean="0"/>
              <a:t>vs</a:t>
            </a:r>
            <a:r>
              <a:rPr lang="en-US" dirty="0" smtClean="0"/>
              <a:t> using administrative data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Randomizing </a:t>
            </a:r>
            <a:r>
              <a:rPr lang="en-US" dirty="0"/>
              <a:t>by group (rather than individual)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Rural and remote locations drive up transport costs</a:t>
            </a:r>
          </a:p>
          <a:p>
            <a:pPr lvl="1">
              <a:buClr>
                <a:srgbClr val="787978"/>
              </a:buClr>
            </a:pPr>
            <a:r>
              <a:rPr lang="en-US" dirty="0"/>
              <a:t>When skilled labor is expensive (much of Africa)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Multiyear evaluations</a:t>
            </a:r>
          </a:p>
          <a:p>
            <a:pPr lvl="1">
              <a:buClr>
                <a:srgbClr val="787978"/>
              </a:buClr>
            </a:pPr>
            <a:r>
              <a:rPr lang="en-US" dirty="0" smtClean="0"/>
              <a:t>Many treatment arms</a:t>
            </a:r>
          </a:p>
          <a:p>
            <a:pPr lvl="1">
              <a:buClr>
                <a:srgbClr val="787978"/>
              </a:buClr>
            </a:pPr>
            <a:r>
              <a:rPr lang="en-US" dirty="0" err="1" smtClean="0"/>
              <a:t>Nonsurvey</a:t>
            </a:r>
            <a:r>
              <a:rPr lang="en-US" dirty="0" smtClean="0"/>
              <a:t> outcomes (like biological tests)</a:t>
            </a:r>
          </a:p>
          <a:p>
            <a:pPr lvl="1"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Large, </a:t>
            </a:r>
            <a:r>
              <a:rPr lang="en-US" dirty="0" smtClean="0"/>
              <a:t>expensive evaluations can still be cost-effective by improving the effectiveness of spending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36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2700" dirty="0" smtClean="0"/>
              <a:t>If an organization wants to develop a plan of where to invest its evaluation budget, start with key questions facing the organization</a:t>
            </a:r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2700" dirty="0" smtClean="0"/>
              <a:t>Determine which can be answered from existing evidence and which from process evaluation</a:t>
            </a:r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2700" dirty="0" smtClean="0"/>
              <a:t>Select top priority questions for impact evaluation</a:t>
            </a:r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2700" dirty="0" smtClean="0"/>
              <a:t>Find best context for answering them: where is representative and where are there opportunities to evaluate?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Developing an evaluation strategy</a:t>
            </a:r>
          </a:p>
        </p:txBody>
      </p:sp>
    </p:spTree>
    <p:extLst>
      <p:ext uri="{BB962C8B-B14F-4D97-AF65-F5344CB8AC3E}">
        <p14:creationId xmlns:p14="http://schemas.microsoft.com/office/powerpoint/2010/main" val="3097928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534400" cy="5041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3000" dirty="0" smtClean="0"/>
              <a:t>With key questions answered from impact evaluations, process evaluation can be used to test overall impact</a:t>
            </a:r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endParaRPr lang="en-US" sz="800" dirty="0" smtClean="0"/>
          </a:p>
          <a:p>
            <a:pPr eaLnBrk="1" hangingPunct="1">
              <a:lnSpc>
                <a:spcPct val="90000"/>
              </a:lnSpc>
              <a:buClr>
                <a:srgbClr val="787978"/>
              </a:buClr>
            </a:pPr>
            <a:r>
              <a:rPr lang="en-US" sz="3000" dirty="0" smtClean="0"/>
              <a:t>Example of </a:t>
            </a:r>
            <a:r>
              <a:rPr lang="en-US" sz="3000" dirty="0" err="1" smtClean="0"/>
              <a:t>bednets</a:t>
            </a:r>
            <a:r>
              <a:rPr lang="en-US" sz="3000" dirty="0" smtClean="0"/>
              <a:t> and malaria</a:t>
            </a:r>
          </a:p>
          <a:p>
            <a:pPr lvl="1">
              <a:lnSpc>
                <a:spcPct val="90000"/>
              </a:lnSpc>
              <a:buClr>
                <a:srgbClr val="787978"/>
              </a:buClr>
            </a:pPr>
            <a:r>
              <a:rPr lang="en-US" sz="2500" dirty="0" smtClean="0"/>
              <a:t>Impact evaluation shows hung bed nets reduce malaria</a:t>
            </a:r>
          </a:p>
          <a:p>
            <a:pPr lvl="1">
              <a:lnSpc>
                <a:spcPct val="90000"/>
              </a:lnSpc>
              <a:buClr>
                <a:srgbClr val="787978"/>
              </a:buClr>
            </a:pPr>
            <a:r>
              <a:rPr lang="en-US" sz="2500" dirty="0" smtClean="0"/>
              <a:t>Impact evaluation shows fee bed nets get hung</a:t>
            </a:r>
          </a:p>
          <a:p>
            <a:pPr lvl="1">
              <a:lnSpc>
                <a:spcPct val="90000"/>
              </a:lnSpc>
              <a:buClr>
                <a:srgbClr val="787978"/>
              </a:buClr>
            </a:pPr>
            <a:r>
              <a:rPr lang="en-US" sz="2500" dirty="0" smtClean="0"/>
              <a:t>Needs assessment finds areas where malaria high, </a:t>
            </a:r>
            <a:r>
              <a:rPr lang="en-US" sz="2500" dirty="0" err="1" smtClean="0"/>
              <a:t>bednets</a:t>
            </a:r>
            <a:r>
              <a:rPr lang="en-US" sz="2500" dirty="0" smtClean="0"/>
              <a:t> low</a:t>
            </a:r>
          </a:p>
          <a:p>
            <a:pPr lvl="1">
              <a:lnSpc>
                <a:spcPct val="90000"/>
              </a:lnSpc>
              <a:buClr>
                <a:srgbClr val="787978"/>
              </a:buClr>
            </a:pPr>
            <a:r>
              <a:rPr lang="en-US" sz="2500" dirty="0" smtClean="0"/>
              <a:t>Process evaluation monitors how many bed nets given out</a:t>
            </a:r>
          </a:p>
          <a:p>
            <a:pPr lvl="1">
              <a:lnSpc>
                <a:spcPct val="90000"/>
              </a:lnSpc>
              <a:buClr>
                <a:srgbClr val="787978"/>
              </a:buClr>
            </a:pPr>
            <a:r>
              <a:rPr lang="en-US" sz="2500" dirty="0" smtClean="0"/>
              <a:t>Possible to impute lives saved from </a:t>
            </a:r>
            <a:r>
              <a:rPr lang="en-US" sz="2500" dirty="0" err="1" smtClean="0"/>
              <a:t>bednets</a:t>
            </a:r>
            <a:r>
              <a:rPr lang="en-US" sz="2500" dirty="0" smtClean="0"/>
              <a:t> given out</a:t>
            </a:r>
          </a:p>
          <a:p>
            <a:pPr eaLnBrk="1" hangingPunct="1">
              <a:lnSpc>
                <a:spcPct val="90000"/>
              </a:lnSpc>
            </a:pPr>
            <a:endParaRPr lang="en-US" sz="8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  <a:p>
            <a:pPr eaLnBrk="1" hangingPunct="1">
              <a:lnSpc>
                <a:spcPct val="90000"/>
              </a:lnSpc>
            </a:pPr>
            <a:endParaRPr lang="en-US" sz="2700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D7E2-603C-4893-AE5A-CDB8C6F7082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477"/>
            <a:ext cx="8458200" cy="65652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From impact back to process</a:t>
            </a:r>
          </a:p>
        </p:txBody>
      </p:sp>
    </p:spTree>
    <p:extLst>
      <p:ext uri="{BB962C8B-B14F-4D97-AF65-F5344CB8AC3E}">
        <p14:creationId xmlns:p14="http://schemas.microsoft.com/office/powerpoint/2010/main" val="147577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722</TotalTime>
  <Words>815</Words>
  <Application>Microsoft Macintosh PowerPoint</Application>
  <PresentationFormat>On-screen Show (4:3)</PresentationFormat>
  <Paragraphs>108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Presentation1</vt:lpstr>
      <vt:lpstr>Prioritizing among impact questions</vt:lpstr>
      <vt:lpstr>How important will the results be?</vt:lpstr>
      <vt:lpstr>Can the question be answered well?</vt:lpstr>
      <vt:lpstr>Is the program representative?</vt:lpstr>
      <vt:lpstr>When being unrepresentative is good</vt:lpstr>
      <vt:lpstr>Is the implementing partner right?</vt:lpstr>
      <vt:lpstr>Cost-effective evaluation</vt:lpstr>
      <vt:lpstr>Developing an evaluation strategy</vt:lpstr>
      <vt:lpstr>From impact back to process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43</cp:revision>
  <dcterms:created xsi:type="dcterms:W3CDTF">2013-10-21T21:09:02Z</dcterms:created>
  <dcterms:modified xsi:type="dcterms:W3CDTF">2014-01-07T15:05:15Z</dcterms:modified>
</cp:coreProperties>
</file>