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206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5B96C-6D62-4CAE-8B57-194A7B4030AA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44B46-3C28-405E-9858-421AF402A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0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DDCE75-B718-451B-B6C3-91BEA99609A0}" type="slidenum">
              <a:rPr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40549-13E1-4DA3-9455-C83ACAD87EC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F4A3-3141-4D09-8640-EDA04380203D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C1F5-34CE-4A92-87E9-43896B1BD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7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F4A3-3141-4D09-8640-EDA04380203D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C1F5-34CE-4A92-87E9-43896B1BD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F4A3-3141-4D09-8640-EDA04380203D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C1F5-34CE-4A92-87E9-43896B1BD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50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57200" y="1103312"/>
            <a:ext cx="8229600" cy="1588"/>
          </a:xfrm>
          <a:prstGeom prst="line">
            <a:avLst/>
          </a:prstGeom>
          <a:ln/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fld id="{849B81DB-09A6-4915-8955-18FC176B302E}" type="datetimeFigureOut">
              <a:rPr lang="en-US"/>
              <a:pPr>
                <a:defRPr/>
              </a:pPr>
              <a:t>11/14/13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fld id="{AB48E514-3F58-4411-9C3A-21A924CD0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07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F4A3-3141-4D09-8640-EDA04380203D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C1F5-34CE-4A92-87E9-43896B1BD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1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F4A3-3141-4D09-8640-EDA04380203D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C1F5-34CE-4A92-87E9-43896B1BD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7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F4A3-3141-4D09-8640-EDA04380203D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C1F5-34CE-4A92-87E9-43896B1BD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54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F4A3-3141-4D09-8640-EDA04380203D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C1F5-34CE-4A92-87E9-43896B1BD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9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F4A3-3141-4D09-8640-EDA04380203D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C1F5-34CE-4A92-87E9-43896B1BD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8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F4A3-3141-4D09-8640-EDA04380203D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C1F5-34CE-4A92-87E9-43896B1BD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3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F4A3-3141-4D09-8640-EDA04380203D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C1F5-34CE-4A92-87E9-43896B1BD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1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F4A3-3141-4D09-8640-EDA04380203D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C1F5-34CE-4A92-87E9-43896B1BD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8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EF4A3-3141-4D09-8640-EDA04380203D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5C1F5-34CE-4A92-87E9-43896B1BD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5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Measuring causal impact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30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impact?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impact of a program is the difference in outcomes caused by the program</a:t>
            </a:r>
          </a:p>
          <a:p>
            <a:endParaRPr lang="en-US" sz="800" dirty="0" smtClean="0"/>
          </a:p>
          <a:p>
            <a:r>
              <a:rPr lang="en-US" dirty="0" smtClean="0"/>
              <a:t>It is the difference between what happened and what </a:t>
            </a:r>
            <a:r>
              <a:rPr lang="en-US" i="1" dirty="0" smtClean="0"/>
              <a:t>would have happened</a:t>
            </a:r>
            <a:r>
              <a:rPr lang="en-US" dirty="0" smtClean="0"/>
              <a:t> without the program</a:t>
            </a:r>
          </a:p>
          <a:p>
            <a:endParaRPr lang="en-US" sz="900" dirty="0" smtClean="0"/>
          </a:p>
          <a:p>
            <a:r>
              <a:rPr lang="en-US" dirty="0" smtClean="0"/>
              <a:t>But we never observe both conditions</a:t>
            </a:r>
          </a:p>
          <a:p>
            <a:pPr lvl="1"/>
            <a:r>
              <a:rPr lang="en-US" dirty="0" smtClean="0"/>
              <a:t>What happened with the program</a:t>
            </a:r>
          </a:p>
          <a:p>
            <a:pPr lvl="1"/>
            <a:r>
              <a:rPr lang="en-US" dirty="0" smtClean="0"/>
              <a:t>What would have happened without the progra</a:t>
            </a:r>
            <a:r>
              <a:rPr lang="en-US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422290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Counterfactual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counterfactual is what would have happened if the program or policy had not been implemented</a:t>
            </a:r>
          </a:p>
          <a:p>
            <a:endParaRPr lang="en-US" sz="800" dirty="0" smtClean="0"/>
          </a:p>
          <a:p>
            <a:r>
              <a:rPr lang="en-US" dirty="0" smtClean="0"/>
              <a:t>We never directly observe the counterfactual</a:t>
            </a:r>
          </a:p>
          <a:p>
            <a:pPr lvl="1"/>
            <a:r>
              <a:rPr lang="en-US" dirty="0" smtClean="0"/>
              <a:t>We can never see the same person with and without the program at the same time </a:t>
            </a:r>
          </a:p>
          <a:p>
            <a:endParaRPr lang="en-US" sz="800" dirty="0" smtClean="0"/>
          </a:p>
          <a:p>
            <a:r>
              <a:rPr lang="en-US" dirty="0" smtClean="0"/>
              <a:t>We have to mimic the counterfactual</a:t>
            </a:r>
          </a:p>
        </p:txBody>
      </p:sp>
    </p:spTree>
    <p:extLst>
      <p:ext uri="{BB962C8B-B14F-4D97-AF65-F5344CB8AC3E}">
        <p14:creationId xmlns:p14="http://schemas.microsoft.com/office/powerpoint/2010/main" val="2797640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Straight Connector 68"/>
          <p:cNvCxnSpPr/>
          <p:nvPr/>
        </p:nvCxnSpPr>
        <p:spPr>
          <a:xfrm rot="5400000">
            <a:off x="2820194" y="3961606"/>
            <a:ext cx="4267200" cy="1588"/>
          </a:xfrm>
          <a:prstGeom prst="line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295400" y="5486400"/>
            <a:ext cx="914400" cy="304800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209800" y="5334000"/>
            <a:ext cx="914400" cy="152400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124200" y="4953000"/>
            <a:ext cx="914400" cy="381000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038600" y="4724400"/>
            <a:ext cx="914400" cy="228600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953000" y="4419600"/>
            <a:ext cx="914400" cy="304800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867400" y="4191000"/>
            <a:ext cx="914400" cy="228600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781800" y="3810000"/>
            <a:ext cx="914400" cy="381000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543800" y="3657600"/>
            <a:ext cx="304800" cy="304800"/>
          </a:xfrm>
          <a:prstGeom prst="ellipse">
            <a:avLst/>
          </a:prstGeom>
          <a:solidFill>
            <a:srgbClr val="70C3F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715000" y="4267200"/>
            <a:ext cx="304800" cy="304800"/>
          </a:xfrm>
          <a:prstGeom prst="ellipse">
            <a:avLst/>
          </a:prstGeom>
          <a:solidFill>
            <a:srgbClr val="70C3F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629400" y="4038600"/>
            <a:ext cx="304800" cy="304800"/>
          </a:xfrm>
          <a:prstGeom prst="ellipse">
            <a:avLst/>
          </a:prstGeom>
          <a:solidFill>
            <a:srgbClr val="70C3F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105400" y="3581400"/>
            <a:ext cx="3276600" cy="12954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 rot="5400000" flipH="1" flipV="1">
            <a:off x="4914900" y="3771900"/>
            <a:ext cx="990600" cy="914400"/>
          </a:xfrm>
          <a:prstGeom prst="line">
            <a:avLst/>
          </a:prstGeom>
          <a:ln w="76200">
            <a:solidFill>
              <a:srgbClr val="F6D4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867400" y="3200400"/>
            <a:ext cx="914400" cy="533400"/>
          </a:xfrm>
          <a:prstGeom prst="line">
            <a:avLst/>
          </a:prstGeom>
          <a:ln w="76200">
            <a:solidFill>
              <a:srgbClr val="F6D4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781800" y="2438400"/>
            <a:ext cx="914400" cy="762000"/>
          </a:xfrm>
          <a:prstGeom prst="line">
            <a:avLst/>
          </a:prstGeom>
          <a:ln w="76200">
            <a:solidFill>
              <a:srgbClr val="F6D4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-1219199" y="3962400"/>
            <a:ext cx="4267200" cy="31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14400" y="6096000"/>
            <a:ext cx="71628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459" name="TextBox 7"/>
          <p:cNvSpPr txBox="1">
            <a:spLocks noChangeArrowheads="1"/>
          </p:cNvSpPr>
          <p:nvPr/>
        </p:nvSpPr>
        <p:spPr bwMode="auto">
          <a:xfrm>
            <a:off x="4191000" y="6324600"/>
            <a:ext cx="8050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Time</a:t>
            </a:r>
          </a:p>
        </p:txBody>
      </p:sp>
      <p:sp>
        <p:nvSpPr>
          <p:cNvPr id="61460" name="TextBox 8"/>
          <p:cNvSpPr txBox="1">
            <a:spLocks noChangeArrowheads="1"/>
          </p:cNvSpPr>
          <p:nvPr/>
        </p:nvSpPr>
        <p:spPr bwMode="auto">
          <a:xfrm rot="-5400000">
            <a:off x="-778417" y="3306911"/>
            <a:ext cx="2383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Primary Outcome</a:t>
            </a:r>
          </a:p>
        </p:txBody>
      </p:sp>
      <p:sp>
        <p:nvSpPr>
          <p:cNvPr id="10" name="Oval 9"/>
          <p:cNvSpPr/>
          <p:nvPr/>
        </p:nvSpPr>
        <p:spPr>
          <a:xfrm>
            <a:off x="1143000" y="5638800"/>
            <a:ext cx="304800" cy="304800"/>
          </a:xfrm>
          <a:prstGeom prst="ellipse">
            <a:avLst/>
          </a:prstGeom>
          <a:solidFill>
            <a:srgbClr val="70C3F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057400" y="5334000"/>
            <a:ext cx="304800" cy="304800"/>
          </a:xfrm>
          <a:prstGeom prst="ellipse">
            <a:avLst/>
          </a:prstGeom>
          <a:solidFill>
            <a:srgbClr val="70C3F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5181600"/>
            <a:ext cx="304800" cy="304800"/>
          </a:xfrm>
          <a:prstGeom prst="ellipse">
            <a:avLst/>
          </a:prstGeom>
          <a:solidFill>
            <a:srgbClr val="70C3F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86200" y="4800600"/>
            <a:ext cx="304800" cy="304800"/>
          </a:xfrm>
          <a:prstGeom prst="ellipse">
            <a:avLst/>
          </a:prstGeom>
          <a:solidFill>
            <a:srgbClr val="70C3F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800600" y="4572000"/>
            <a:ext cx="304800" cy="304800"/>
          </a:xfrm>
          <a:prstGeom prst="ellipse">
            <a:avLst/>
          </a:prstGeom>
          <a:solidFill>
            <a:srgbClr val="70C3F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715000" y="3581400"/>
            <a:ext cx="304800" cy="304800"/>
          </a:xfrm>
          <a:prstGeom prst="ellipse">
            <a:avLst/>
          </a:prstGeom>
          <a:solidFill>
            <a:srgbClr val="FDD62D"/>
          </a:solidFill>
          <a:ln>
            <a:solidFill>
              <a:srgbClr val="A78D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629400" y="3048000"/>
            <a:ext cx="304800" cy="304800"/>
          </a:xfrm>
          <a:prstGeom prst="ellipse">
            <a:avLst/>
          </a:prstGeom>
          <a:solidFill>
            <a:srgbClr val="FDD62D"/>
          </a:solidFill>
          <a:ln>
            <a:solidFill>
              <a:srgbClr val="A78D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543800" y="2286000"/>
            <a:ext cx="304800" cy="304800"/>
          </a:xfrm>
          <a:prstGeom prst="ellipse">
            <a:avLst/>
          </a:prstGeom>
          <a:solidFill>
            <a:srgbClr val="FDD62D"/>
          </a:solidFill>
          <a:ln>
            <a:solidFill>
              <a:srgbClr val="A78D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1" name="Straight Arrow Connector 70"/>
          <p:cNvCxnSpPr/>
          <p:nvPr/>
        </p:nvCxnSpPr>
        <p:spPr>
          <a:xfrm rot="5400000">
            <a:off x="7011194" y="3124994"/>
            <a:ext cx="1371600" cy="1588"/>
          </a:xfrm>
          <a:prstGeom prst="straightConnector1">
            <a:avLst/>
          </a:prstGeom>
          <a:ln w="101600">
            <a:solidFill>
              <a:schemeClr val="tx1"/>
            </a:solidFill>
            <a:headEnd type="stealth" w="med" len="med"/>
            <a:tailEnd type="none" w="med" len="med"/>
          </a:ln>
          <a:effectLst>
            <a:outerShdw blurRad="127000" dir="540000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7772400" y="2971800"/>
            <a:ext cx="10486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Impact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 rot="-900881">
            <a:off x="5734060" y="4313386"/>
            <a:ext cx="20399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Counterfactual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4075112" y="1233715"/>
            <a:ext cx="1792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Intervention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52400"/>
            <a:ext cx="6669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4000" dirty="0">
                <a:solidFill>
                  <a:srgbClr val="000000"/>
                </a:solidFill>
                <a:latin typeface="Gill Sans"/>
                <a:ea typeface="+mj-ea"/>
                <a:cs typeface="Gill Sans"/>
              </a:rPr>
              <a:t>Measuring</a:t>
            </a:r>
            <a:r>
              <a:rPr lang="en-US" sz="4000" dirty="0">
                <a:solidFill>
                  <a:srgbClr val="730000"/>
                </a:solidFill>
                <a:latin typeface="Gill Sans"/>
                <a:ea typeface="+mj-ea"/>
                <a:cs typeface="Gill Sans"/>
              </a:rPr>
              <a:t> </a:t>
            </a:r>
            <a:r>
              <a:rPr lang="en-US" sz="4000" dirty="0">
                <a:latin typeface="Gill Sans"/>
                <a:ea typeface="+mj-ea"/>
                <a:cs typeface="Gill Sans"/>
              </a:rPr>
              <a:t>Impact</a:t>
            </a:r>
          </a:p>
        </p:txBody>
      </p:sp>
    </p:spTree>
    <p:extLst>
      <p:ext uri="{BB962C8B-B14F-4D97-AF65-F5344CB8AC3E}">
        <p14:creationId xmlns:p14="http://schemas.microsoft.com/office/powerpoint/2010/main" val="1406428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5" grpId="0" animBg="1"/>
      <p:bldP spid="36" grpId="0" animBg="1"/>
      <p:bldP spid="65" grpId="0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37" grpId="0" animBg="1"/>
      <p:bldP spid="74" grpId="0"/>
      <p:bldP spid="75" grpId="0"/>
      <p:bldP spid="76" grpId="0"/>
      <p:bldP spid="7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Mimicking the counterfactual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there is no exact replica of a single person we look for a group of people that </a:t>
            </a:r>
            <a:r>
              <a:rPr lang="en-US" i="1" dirty="0" smtClean="0"/>
              <a:t>on average</a:t>
            </a:r>
            <a:r>
              <a:rPr lang="en-US" dirty="0" smtClean="0"/>
              <a:t> are the same as participants would have been without the program</a:t>
            </a:r>
          </a:p>
          <a:p>
            <a:endParaRPr lang="en-US" sz="900" dirty="0" smtClean="0"/>
          </a:p>
          <a:p>
            <a:r>
              <a:rPr lang="en-US" dirty="0" smtClean="0"/>
              <a:t>Do participants prior to the program make a good counterfactual? 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Do those who choose not to participate make a good counterfactual?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911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Programs are started in specific places and at specific times for a reason, they are </a:t>
            </a:r>
            <a:r>
              <a:rPr lang="en-US" i="1" dirty="0" smtClean="0"/>
              <a:t>selected</a:t>
            </a:r>
            <a:endParaRPr lang="en-US" dirty="0" smtClean="0"/>
          </a:p>
          <a:p>
            <a:endParaRPr lang="en-US" sz="900" dirty="0" smtClean="0"/>
          </a:p>
          <a:p>
            <a:endParaRPr lang="en-US" sz="900" dirty="0" smtClean="0"/>
          </a:p>
          <a:p>
            <a:r>
              <a:rPr lang="en-US" dirty="0" smtClean="0"/>
              <a:t>People choose or </a:t>
            </a:r>
            <a:r>
              <a:rPr lang="en-US" i="1" dirty="0" smtClean="0"/>
              <a:t>select</a:t>
            </a:r>
            <a:r>
              <a:rPr lang="en-US" dirty="0" smtClean="0"/>
              <a:t> to participate or not participate</a:t>
            </a:r>
          </a:p>
          <a:p>
            <a:endParaRPr lang="en-US" sz="900" dirty="0" smtClean="0"/>
          </a:p>
          <a:p>
            <a:endParaRPr lang="en-US" sz="900" dirty="0" smtClean="0"/>
          </a:p>
          <a:p>
            <a:r>
              <a:rPr lang="en-US" dirty="0" smtClean="0"/>
              <a:t>This selection process means that participants and non participants are on average different not just because of the program</a:t>
            </a:r>
          </a:p>
          <a:p>
            <a:endParaRPr lang="en-US" sz="900" dirty="0" smtClean="0"/>
          </a:p>
          <a:p>
            <a:endParaRPr lang="en-US" sz="900" dirty="0" smtClean="0"/>
          </a:p>
          <a:p>
            <a:r>
              <a:rPr lang="en-US" dirty="0" smtClean="0"/>
              <a:t>Nonparticipants are not always a good counterfactual</a:t>
            </a:r>
          </a:p>
          <a:p>
            <a:endParaRPr lang="en-US" sz="1000" dirty="0" smtClean="0"/>
          </a:p>
          <a:p>
            <a:r>
              <a:rPr lang="en-US" dirty="0" smtClean="0"/>
              <a:t>Because people select </a:t>
            </a:r>
            <a:r>
              <a:rPr lang="en-US" i="1" dirty="0" smtClean="0"/>
              <a:t>when</a:t>
            </a:r>
            <a:r>
              <a:rPr lang="en-US" dirty="0" smtClean="0"/>
              <a:t> to take up a program, participants prior to the program may not be a good counterfactual</a:t>
            </a:r>
          </a:p>
        </p:txBody>
      </p:sp>
    </p:spTree>
    <p:extLst>
      <p:ext uri="{BB962C8B-B14F-4D97-AF65-F5344CB8AC3E}">
        <p14:creationId xmlns:p14="http://schemas.microsoft.com/office/powerpoint/2010/main" val="2998365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we compare outcomes for those with and without the program the difference will have two parts: </a:t>
            </a:r>
          </a:p>
          <a:p>
            <a:pPr marL="457200" lvl="1" indent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) That caused by the program</a:t>
            </a:r>
          </a:p>
          <a:p>
            <a:pPr marL="457200" lvl="1" indent="0">
              <a:buNone/>
            </a:pPr>
            <a:r>
              <a:rPr lang="en-US" dirty="0" smtClean="0"/>
              <a:t>ii) That caused by underlying differences between participants and nonparticipants</a:t>
            </a:r>
          </a:p>
          <a:p>
            <a:endParaRPr lang="en-US" sz="900" dirty="0" smtClean="0"/>
          </a:p>
          <a:p>
            <a:r>
              <a:rPr lang="en-US" dirty="0" smtClean="0"/>
              <a:t>Our estimate of impact will not, on average, be equal to the true impact of the program unless ii) is zero and there is no selection bias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35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715962"/>
          </a:xfrm>
        </p:spPr>
        <p:txBody>
          <a:bodyPr>
            <a:normAutofit/>
          </a:bodyPr>
          <a:lstStyle/>
          <a:p>
            <a:r>
              <a:rPr lang="en-US" altLang="en-US" sz="4000" dirty="0" smtClean="0"/>
              <a:t>Example: Testing </a:t>
            </a:r>
            <a:r>
              <a:rPr lang="en-US" altLang="en-US" sz="4000" dirty="0"/>
              <a:t>the impact of </a:t>
            </a:r>
            <a:r>
              <a:rPr lang="en-US" altLang="en-US" sz="4000" dirty="0" smtClean="0"/>
              <a:t>training </a:t>
            </a:r>
            <a:endParaRPr lang="en-US" altLang="en-US" sz="4000" dirty="0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990600" y="5715000"/>
            <a:ext cx="7010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7162800" y="59436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Time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990600" y="1676400"/>
            <a:ext cx="0" cy="403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33400" y="1219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Wages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5943600" y="1828800"/>
            <a:ext cx="609600" cy="388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5867400" y="5867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5791200" y="6019800"/>
            <a:ext cx="1219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Skills program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7086600" y="2743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X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5410200" y="3429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X</a:t>
            </a:r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990600" y="29718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6553200" y="2971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Freeform 23"/>
          <p:cNvSpPr>
            <a:spLocks/>
          </p:cNvSpPr>
          <p:nvPr/>
        </p:nvSpPr>
        <p:spPr bwMode="auto">
          <a:xfrm>
            <a:off x="990600" y="2286000"/>
            <a:ext cx="4953000" cy="1485900"/>
          </a:xfrm>
          <a:custGeom>
            <a:avLst/>
            <a:gdLst>
              <a:gd name="T0" fmla="*/ 0 w 3120"/>
              <a:gd name="T1" fmla="*/ 384 h 936"/>
              <a:gd name="T2" fmla="*/ 240 w 3120"/>
              <a:gd name="T3" fmla="*/ 48 h 936"/>
              <a:gd name="T4" fmla="*/ 432 w 3120"/>
              <a:gd name="T5" fmla="*/ 672 h 936"/>
              <a:gd name="T6" fmla="*/ 912 w 3120"/>
              <a:gd name="T7" fmla="*/ 96 h 936"/>
              <a:gd name="T8" fmla="*/ 1248 w 3120"/>
              <a:gd name="T9" fmla="*/ 768 h 936"/>
              <a:gd name="T10" fmla="*/ 1632 w 3120"/>
              <a:gd name="T11" fmla="*/ 192 h 936"/>
              <a:gd name="T12" fmla="*/ 1920 w 3120"/>
              <a:gd name="T13" fmla="*/ 576 h 936"/>
              <a:gd name="T14" fmla="*/ 2304 w 3120"/>
              <a:gd name="T15" fmla="*/ 96 h 936"/>
              <a:gd name="T16" fmla="*/ 2784 w 3120"/>
              <a:gd name="T17" fmla="*/ 816 h 936"/>
              <a:gd name="T18" fmla="*/ 3120 w 3120"/>
              <a:gd name="T19" fmla="*/ 816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120" h="936">
                <a:moveTo>
                  <a:pt x="0" y="384"/>
                </a:moveTo>
                <a:cubicBezTo>
                  <a:pt x="84" y="192"/>
                  <a:pt x="168" y="0"/>
                  <a:pt x="240" y="48"/>
                </a:cubicBezTo>
                <a:cubicBezTo>
                  <a:pt x="312" y="96"/>
                  <a:pt x="320" y="664"/>
                  <a:pt x="432" y="672"/>
                </a:cubicBezTo>
                <a:cubicBezTo>
                  <a:pt x="544" y="680"/>
                  <a:pt x="776" y="80"/>
                  <a:pt x="912" y="96"/>
                </a:cubicBezTo>
                <a:cubicBezTo>
                  <a:pt x="1048" y="112"/>
                  <a:pt x="1128" y="752"/>
                  <a:pt x="1248" y="768"/>
                </a:cubicBezTo>
                <a:cubicBezTo>
                  <a:pt x="1368" y="784"/>
                  <a:pt x="1520" y="224"/>
                  <a:pt x="1632" y="192"/>
                </a:cubicBezTo>
                <a:cubicBezTo>
                  <a:pt x="1744" y="160"/>
                  <a:pt x="1808" y="592"/>
                  <a:pt x="1920" y="576"/>
                </a:cubicBezTo>
                <a:cubicBezTo>
                  <a:pt x="2032" y="560"/>
                  <a:pt x="2160" y="56"/>
                  <a:pt x="2304" y="96"/>
                </a:cubicBezTo>
                <a:cubicBezTo>
                  <a:pt x="2448" y="136"/>
                  <a:pt x="2648" y="696"/>
                  <a:pt x="2784" y="816"/>
                </a:cubicBezTo>
                <a:cubicBezTo>
                  <a:pt x="2920" y="936"/>
                  <a:pt x="3064" y="816"/>
                  <a:pt x="3120" y="8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Freeform 27"/>
          <p:cNvSpPr>
            <a:spLocks/>
          </p:cNvSpPr>
          <p:nvPr/>
        </p:nvSpPr>
        <p:spPr bwMode="auto">
          <a:xfrm>
            <a:off x="6553200" y="2540000"/>
            <a:ext cx="2590800" cy="901700"/>
          </a:xfrm>
          <a:custGeom>
            <a:avLst/>
            <a:gdLst>
              <a:gd name="T0" fmla="*/ 0 w 1632"/>
              <a:gd name="T1" fmla="*/ 512 h 568"/>
              <a:gd name="T2" fmla="*/ 480 w 1632"/>
              <a:gd name="T3" fmla="*/ 272 h 568"/>
              <a:gd name="T4" fmla="*/ 816 w 1632"/>
              <a:gd name="T5" fmla="*/ 32 h 568"/>
              <a:gd name="T6" fmla="*/ 1200 w 1632"/>
              <a:gd name="T7" fmla="*/ 464 h 568"/>
              <a:gd name="T8" fmla="*/ 1344 w 1632"/>
              <a:gd name="T9" fmla="*/ 512 h 568"/>
              <a:gd name="T10" fmla="*/ 1632 w 1632"/>
              <a:gd name="T11" fmla="*/ 128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32" h="568">
                <a:moveTo>
                  <a:pt x="0" y="512"/>
                </a:moveTo>
                <a:cubicBezTo>
                  <a:pt x="172" y="432"/>
                  <a:pt x="344" y="352"/>
                  <a:pt x="480" y="272"/>
                </a:cubicBezTo>
                <a:cubicBezTo>
                  <a:pt x="616" y="192"/>
                  <a:pt x="696" y="0"/>
                  <a:pt x="816" y="32"/>
                </a:cubicBezTo>
                <a:cubicBezTo>
                  <a:pt x="936" y="64"/>
                  <a:pt x="1112" y="384"/>
                  <a:pt x="1200" y="464"/>
                </a:cubicBezTo>
                <a:cubicBezTo>
                  <a:pt x="1288" y="544"/>
                  <a:pt x="1272" y="568"/>
                  <a:pt x="1344" y="512"/>
                </a:cubicBezTo>
                <a:cubicBezTo>
                  <a:pt x="1416" y="456"/>
                  <a:pt x="1524" y="292"/>
                  <a:pt x="1632" y="1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Oval 29"/>
          <p:cNvSpPr>
            <a:spLocks noChangeArrowheads="1"/>
          </p:cNvSpPr>
          <p:nvPr/>
        </p:nvSpPr>
        <p:spPr bwMode="auto">
          <a:xfrm>
            <a:off x="5029200" y="3200400"/>
            <a:ext cx="1447800" cy="762000"/>
          </a:xfrm>
          <a:prstGeom prst="ellipse">
            <a:avLst/>
          </a:prstGeom>
          <a:noFill/>
          <a:ln w="9525">
            <a:solidFill>
              <a:srgbClr val="CC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4191000" y="40386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Ashenfelter Dip</a:t>
            </a:r>
          </a:p>
        </p:txBody>
      </p:sp>
    </p:spTree>
    <p:extLst>
      <p:ext uri="{BB962C8B-B14F-4D97-AF65-F5344CB8AC3E}">
        <p14:creationId xmlns:p14="http://schemas.microsoft.com/office/powerpoint/2010/main" val="3078277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2" grpId="0" animBg="1"/>
      <p:bldP spid="23563" grpId="0" animBg="1"/>
      <p:bldP spid="23564" grpId="0"/>
      <p:bldP spid="23565" grpId="0"/>
      <p:bldP spid="23566" grpId="0"/>
      <p:bldP spid="23571" grpId="0" animBg="1"/>
      <p:bldP spid="23572" grpId="0" animBg="1"/>
      <p:bldP spid="23575" grpId="0" animBg="1"/>
      <p:bldP spid="23579" grpId="0" animBg="1"/>
      <p:bldP spid="23581" grpId="0" animBg="1"/>
      <p:bldP spid="2358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324</Words>
  <Application>Microsoft Macintosh PowerPoint</Application>
  <PresentationFormat>On-screen Show (4:3)</PresentationFormat>
  <Paragraphs>57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Measuring causal impact</vt:lpstr>
      <vt:lpstr>What is impact?</vt:lpstr>
      <vt:lpstr>Counterfactual</vt:lpstr>
      <vt:lpstr>PowerPoint Presentation</vt:lpstr>
      <vt:lpstr>Mimicking the counterfactual</vt:lpstr>
      <vt:lpstr>Selection</vt:lpstr>
      <vt:lpstr>Selection bias</vt:lpstr>
      <vt:lpstr>Example: Testing the impact of training 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causal impact</dc:title>
  <dc:creator>Rachel Glennerster</dc:creator>
  <cp:lastModifiedBy>Alison</cp:lastModifiedBy>
  <cp:revision>15</cp:revision>
  <dcterms:created xsi:type="dcterms:W3CDTF">2013-09-20T21:49:20Z</dcterms:created>
  <dcterms:modified xsi:type="dcterms:W3CDTF">2013-11-14T15:51:01Z</dcterms:modified>
</cp:coreProperties>
</file>