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2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5" r:id="rId11"/>
    <p:sldId id="276" r:id="rId12"/>
    <p:sldId id="273" r:id="rId13"/>
    <p:sldId id="277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chel Glennerster" initials="R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1D93-C2D4-4430-8A47-CA56937BE1A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5143-0E5E-4C60-9D5A-027D0D4CF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38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1D93-C2D4-4430-8A47-CA56937BE1A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5143-0E5E-4C60-9D5A-027D0D4CF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0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1D93-C2D4-4430-8A47-CA56937BE1A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5143-0E5E-4C60-9D5A-027D0D4CF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60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1D93-C2D4-4430-8A47-CA56937BE1A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5143-0E5E-4C60-9D5A-027D0D4CF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4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1D93-C2D4-4430-8A47-CA56937BE1A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5143-0E5E-4C60-9D5A-027D0D4CF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3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1D93-C2D4-4430-8A47-CA56937BE1A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5143-0E5E-4C60-9D5A-027D0D4CF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6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1D93-C2D4-4430-8A47-CA56937BE1A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5143-0E5E-4C60-9D5A-027D0D4CF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59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1D93-C2D4-4430-8A47-CA56937BE1A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5143-0E5E-4C60-9D5A-027D0D4CF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9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1D93-C2D4-4430-8A47-CA56937BE1A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5143-0E5E-4C60-9D5A-027D0D4CF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7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1D93-C2D4-4430-8A47-CA56937BE1A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5143-0E5E-4C60-9D5A-027D0D4CF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64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1D93-C2D4-4430-8A47-CA56937BE1A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5143-0E5E-4C60-9D5A-027D0D4CF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8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21D93-C2D4-4430-8A47-CA56937BE1A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05143-0E5E-4C60-9D5A-027D0D4CF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7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Benefits and limits of randomization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12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Respect for persons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410200"/>
          </a:xfrm>
        </p:spPr>
        <p:txBody>
          <a:bodyPr>
            <a:normAutofit fontScale="62500" lnSpcReduction="20000"/>
          </a:bodyPr>
          <a:lstStyle/>
          <a:p>
            <a:endParaRPr lang="en-US" sz="800" dirty="0" smtClean="0"/>
          </a:p>
          <a:p>
            <a:r>
              <a:rPr lang="en-US" sz="3800" dirty="0" smtClean="0"/>
              <a:t>Informed </a:t>
            </a:r>
            <a:r>
              <a:rPr lang="en-US" sz="3800" dirty="0" smtClean="0"/>
              <a:t>consent must be gained from participants in the </a:t>
            </a:r>
            <a:r>
              <a:rPr lang="en-US" sz="3800" dirty="0" smtClean="0"/>
              <a:t>study</a:t>
            </a:r>
          </a:p>
          <a:p>
            <a:pPr lvl="1"/>
            <a:r>
              <a:rPr lang="en-US" sz="3500" dirty="0" smtClean="0"/>
              <a:t>Waivers given if minimal risk and cost of collecting consent is high, e.g. knowing they are part of study will change behavior substantially</a:t>
            </a:r>
            <a:endParaRPr lang="en-US" sz="3500" dirty="0" smtClean="0"/>
          </a:p>
          <a:p>
            <a:endParaRPr lang="en-US" sz="1300" dirty="0" smtClean="0"/>
          </a:p>
          <a:p>
            <a:r>
              <a:rPr lang="en-US" sz="3800" dirty="0" smtClean="0"/>
              <a:t>Particular care needed for those who might not be able to judge risks well or find it hard to say no (e.g. children and prisoners)</a:t>
            </a:r>
          </a:p>
          <a:p>
            <a:endParaRPr lang="en-US" sz="1300" dirty="0" smtClean="0"/>
          </a:p>
          <a:p>
            <a:r>
              <a:rPr lang="en-US" sz="3800" dirty="0" smtClean="0"/>
              <a:t>Do you need informed consent for all those in treatment communities when not everyone is surveyed?</a:t>
            </a:r>
          </a:p>
          <a:p>
            <a:pPr lvl="1"/>
            <a:r>
              <a:rPr lang="en-US" sz="3500" dirty="0" smtClean="0"/>
              <a:t>Do people opt into the program or is entire community impacted?</a:t>
            </a:r>
          </a:p>
          <a:p>
            <a:pPr lvl="1"/>
            <a:r>
              <a:rPr lang="en-US" sz="3500" dirty="0" smtClean="0"/>
              <a:t>Sometimes ask consent at community meeting</a:t>
            </a:r>
            <a:endParaRPr lang="en-US" sz="3500" dirty="0"/>
          </a:p>
          <a:p>
            <a:pPr lvl="1"/>
            <a:endParaRPr lang="en-US" sz="1300" dirty="0" smtClean="0"/>
          </a:p>
          <a:p>
            <a:r>
              <a:rPr lang="en-US" sz="3800" dirty="0"/>
              <a:t>D</a:t>
            </a:r>
            <a:r>
              <a:rPr lang="en-US" sz="3800" dirty="0" smtClean="0"/>
              <a:t>ata that could identify an individual must </a:t>
            </a:r>
            <a:r>
              <a:rPr lang="en-US" sz="3800" dirty="0"/>
              <a:t>be kept </a:t>
            </a:r>
            <a:r>
              <a:rPr lang="en-US" sz="3800" dirty="0" smtClean="0"/>
              <a:t>confidential</a:t>
            </a:r>
          </a:p>
          <a:p>
            <a:pPr lvl="1"/>
            <a:r>
              <a:rPr lang="en-US" sz="3500" dirty="0" smtClean="0"/>
              <a:t>As early as possible take out information that could identify individuals</a:t>
            </a:r>
          </a:p>
          <a:p>
            <a:pPr lvl="1"/>
            <a:r>
              <a:rPr lang="en-US" sz="3500" dirty="0" smtClean="0"/>
              <a:t>Use </a:t>
            </a:r>
            <a:r>
              <a:rPr lang="en-US" sz="3500" dirty="0" err="1" smtClean="0"/>
              <a:t>deidentified</a:t>
            </a:r>
            <a:r>
              <a:rPr lang="en-US" sz="3500" dirty="0" smtClean="0"/>
              <a:t> data for analysis and publication</a:t>
            </a:r>
            <a:endParaRPr lang="en-US" sz="3500" dirty="0"/>
          </a:p>
          <a:p>
            <a:pPr marL="457200" lvl="1" indent="0">
              <a:buNone/>
            </a:pPr>
            <a:endParaRPr lang="en-US" sz="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41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Justice provision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sz="800" dirty="0" smtClean="0"/>
          </a:p>
          <a:p>
            <a:r>
              <a:rPr lang="en-US" dirty="0"/>
              <a:t>T</a:t>
            </a:r>
            <a:r>
              <a:rPr lang="en-US" dirty="0" smtClean="0"/>
              <a:t>est </a:t>
            </a:r>
            <a:r>
              <a:rPr lang="en-US" dirty="0" smtClean="0"/>
              <a:t>questions of relevance to those involved in the </a:t>
            </a:r>
            <a:r>
              <a:rPr lang="en-US" dirty="0" smtClean="0"/>
              <a:t>study</a:t>
            </a:r>
          </a:p>
          <a:p>
            <a:endParaRPr lang="en-US" sz="800" dirty="0" smtClean="0"/>
          </a:p>
          <a:p>
            <a:r>
              <a:rPr lang="en-US" dirty="0" smtClean="0"/>
              <a:t>Unethical to test a drug on prisoners and only sell drug to rich people</a:t>
            </a:r>
          </a:p>
          <a:p>
            <a:endParaRPr lang="en-US" sz="800" dirty="0" smtClean="0"/>
          </a:p>
          <a:p>
            <a:r>
              <a:rPr lang="en-US" dirty="0" smtClean="0"/>
              <a:t>Best if participants themselves gain from findings</a:t>
            </a:r>
          </a:p>
          <a:p>
            <a:pPr lvl="1"/>
            <a:r>
              <a:rPr lang="en-US" dirty="0" smtClean="0"/>
              <a:t>E.g. the program found to work, scaled up in study location</a:t>
            </a:r>
          </a:p>
          <a:p>
            <a:pPr lvl="1"/>
            <a:r>
              <a:rPr lang="en-US" dirty="0" smtClean="0"/>
              <a:t>Not always possible</a:t>
            </a:r>
          </a:p>
          <a:p>
            <a:pPr lvl="1"/>
            <a:endParaRPr lang="en-US" sz="900" dirty="0" smtClean="0"/>
          </a:p>
          <a:p>
            <a:pPr lvl="1"/>
            <a:endParaRPr lang="en-US" sz="900" dirty="0" smtClean="0"/>
          </a:p>
          <a:p>
            <a:r>
              <a:rPr lang="en-US" dirty="0" smtClean="0"/>
              <a:t>Ethical to test program designed to help poor Ethiopian farmers on poor Ethiopian farmers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81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Benefice</a:t>
            </a:r>
            <a:r>
              <a:rPr lang="en-US" dirty="0"/>
              <a:t> </a:t>
            </a:r>
            <a:r>
              <a:rPr lang="en-US" dirty="0" smtClean="0"/>
              <a:t>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Potential benefits must outweigh potential harm</a:t>
            </a:r>
          </a:p>
          <a:p>
            <a:endParaRPr lang="en-US" sz="900" dirty="0" smtClean="0"/>
          </a:p>
          <a:p>
            <a:r>
              <a:rPr lang="en-US" dirty="0" smtClean="0"/>
              <a:t>Researcher should seek to minimiz</a:t>
            </a:r>
            <a:r>
              <a:rPr lang="en-US" dirty="0" smtClean="0"/>
              <a:t>e risk</a:t>
            </a:r>
          </a:p>
          <a:p>
            <a:endParaRPr lang="en-US" sz="900" dirty="0" smtClean="0"/>
          </a:p>
          <a:p>
            <a:r>
              <a:rPr lang="en-US" dirty="0"/>
              <a:t>I</a:t>
            </a:r>
            <a:r>
              <a:rPr lang="en-US" dirty="0" smtClean="0"/>
              <a:t>s researcher responsible for risk of program or only for the risk of harm associated with the evaluation?</a:t>
            </a:r>
          </a:p>
          <a:p>
            <a:endParaRPr lang="en-US" sz="900" dirty="0" smtClean="0"/>
          </a:p>
          <a:p>
            <a:r>
              <a:rPr lang="en-US" dirty="0" smtClean="0"/>
              <a:t>Program may have risks but that does not make </a:t>
            </a:r>
            <a:r>
              <a:rPr lang="en-US" i="1" dirty="0" smtClean="0"/>
              <a:t>evaluating</a:t>
            </a:r>
            <a:r>
              <a:rPr lang="en-US" dirty="0" smtClean="0"/>
              <a:t> it unethical</a:t>
            </a:r>
          </a:p>
          <a:p>
            <a:pPr lvl="1"/>
            <a:r>
              <a:rPr lang="en-US" dirty="0" smtClean="0"/>
              <a:t>Are program participants informed of program risks?</a:t>
            </a:r>
            <a:endParaRPr lang="en-US" dirty="0" smtClean="0"/>
          </a:p>
          <a:p>
            <a:pPr lvl="1"/>
            <a:r>
              <a:rPr lang="en-US" dirty="0" smtClean="0"/>
              <a:t>Would </a:t>
            </a:r>
            <a:r>
              <a:rPr lang="en-US" dirty="0"/>
              <a:t>the program have gone ahead </a:t>
            </a:r>
            <a:r>
              <a:rPr lang="en-US" dirty="0" smtClean="0"/>
              <a:t>anyway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Researchers should seek to minimize risk in program they evaluate but important to evaluate risky programs that are going ahead anyway</a:t>
            </a:r>
          </a:p>
          <a:p>
            <a:pPr lvl="1"/>
            <a:r>
              <a:rPr lang="en-US" dirty="0" err="1" smtClean="0"/>
              <a:t>Angrist</a:t>
            </a:r>
            <a:r>
              <a:rPr lang="en-US" dirty="0"/>
              <a:t>, </a:t>
            </a:r>
            <a:r>
              <a:rPr lang="en-US" dirty="0" smtClean="0"/>
              <a:t>1990 evaluated impact of draft </a:t>
            </a:r>
            <a:r>
              <a:rPr lang="en-US" dirty="0"/>
              <a:t>lottery for Vietnam </a:t>
            </a:r>
            <a:r>
              <a:rPr lang="en-US" dirty="0" smtClean="0"/>
              <a:t>War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9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20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Risk of harm from evaluating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05400"/>
          </a:xfrm>
        </p:spPr>
        <p:txBody>
          <a:bodyPr>
            <a:normAutofit fontScale="85000" lnSpcReduction="20000"/>
          </a:bodyPr>
          <a:lstStyle/>
          <a:p>
            <a:pPr lvl="1"/>
            <a:endParaRPr lang="en-US" sz="900" dirty="0" smtClean="0"/>
          </a:p>
          <a:p>
            <a:r>
              <a:rPr lang="en-US" dirty="0" smtClean="0"/>
              <a:t>Do </a:t>
            </a:r>
            <a:r>
              <a:rPr lang="en-US" dirty="0" smtClean="0"/>
              <a:t>fewer people receive the </a:t>
            </a:r>
            <a:r>
              <a:rPr lang="en-US" dirty="0" smtClean="0"/>
              <a:t>program because of the evaluation? </a:t>
            </a:r>
          </a:p>
          <a:p>
            <a:pPr lvl="1"/>
            <a:r>
              <a:rPr lang="en-US" dirty="0" smtClean="0"/>
              <a:t>Ethical to reduce coverage if benefits of program unclear and </a:t>
            </a:r>
            <a:r>
              <a:rPr lang="en-US" dirty="0" smtClean="0"/>
              <a:t>evaluation </a:t>
            </a:r>
            <a:r>
              <a:rPr lang="en-US" dirty="0" smtClean="0"/>
              <a:t>can improve effectiveness of program </a:t>
            </a:r>
          </a:p>
          <a:p>
            <a:pPr lvl="1"/>
            <a:endParaRPr lang="en-US" sz="900" dirty="0" smtClean="0"/>
          </a:p>
          <a:p>
            <a:r>
              <a:rPr lang="en-US" dirty="0" smtClean="0"/>
              <a:t>Do </a:t>
            </a:r>
            <a:r>
              <a:rPr lang="en-US" dirty="0" smtClean="0"/>
              <a:t>different people receive the program? </a:t>
            </a:r>
            <a:endParaRPr lang="en-US" dirty="0" smtClean="0"/>
          </a:p>
          <a:p>
            <a:pPr lvl="1"/>
            <a:r>
              <a:rPr lang="en-US" dirty="0"/>
              <a:t>Is the program less well targeted than it would have been without the evaluation?</a:t>
            </a:r>
          </a:p>
          <a:p>
            <a:pPr lvl="1"/>
            <a:r>
              <a:rPr lang="en-US" dirty="0" smtClean="0"/>
              <a:t>Cost of less good targeting needs to be offset against gains from evaluation</a:t>
            </a:r>
          </a:p>
          <a:p>
            <a:pPr lvl="1"/>
            <a:r>
              <a:rPr lang="en-US" dirty="0" smtClean="0"/>
              <a:t>Will evaluation help improve knowledge of who to target? </a:t>
            </a:r>
          </a:p>
          <a:p>
            <a:pPr lvl="1"/>
            <a:endParaRPr lang="en-US" sz="900" dirty="0" smtClean="0"/>
          </a:p>
          <a:p>
            <a:r>
              <a:rPr lang="en-US" dirty="0" smtClean="0"/>
              <a:t>Risk of confidential data becoming public</a:t>
            </a:r>
          </a:p>
          <a:p>
            <a:pPr lvl="1"/>
            <a:r>
              <a:rPr lang="en-US" dirty="0" smtClean="0"/>
              <a:t>See respect for persons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7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benefits?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we answer an important question well, this can have big benefits to society and those studied</a:t>
            </a:r>
          </a:p>
          <a:p>
            <a:pPr lvl="1"/>
            <a:r>
              <a:rPr lang="en-US" dirty="0"/>
              <a:t>If we find harm, program can be shut down</a:t>
            </a:r>
          </a:p>
          <a:p>
            <a:pPr lvl="1"/>
            <a:r>
              <a:rPr lang="en-US" dirty="0"/>
              <a:t>If we find benefit, program can be </a:t>
            </a:r>
            <a:r>
              <a:rPr lang="en-US" dirty="0" smtClean="0"/>
              <a:t>extended</a:t>
            </a:r>
          </a:p>
          <a:p>
            <a:pPr lvl="1"/>
            <a:r>
              <a:rPr lang="en-US" dirty="0" smtClean="0"/>
              <a:t>Learn lessons </a:t>
            </a:r>
            <a:r>
              <a:rPr lang="en-US" dirty="0" smtClean="0"/>
              <a:t>potentially </a:t>
            </a:r>
            <a:r>
              <a:rPr lang="en-US" dirty="0" smtClean="0"/>
              <a:t>relevant </a:t>
            </a:r>
            <a:r>
              <a:rPr lang="en-US" dirty="0" smtClean="0"/>
              <a:t>to other situations</a:t>
            </a:r>
            <a:endParaRPr lang="en-US" dirty="0"/>
          </a:p>
          <a:p>
            <a:pPr lvl="1"/>
            <a:endParaRPr lang="en-US" sz="900" dirty="0" smtClean="0"/>
          </a:p>
          <a:p>
            <a:r>
              <a:rPr lang="en-US" dirty="0" smtClean="0"/>
              <a:t>The ability of randomized evaluations to learn about causality is relevant for </a:t>
            </a:r>
            <a:r>
              <a:rPr lang="en-US" dirty="0" smtClean="0"/>
              <a:t>ethics </a:t>
            </a:r>
            <a:endParaRPr lang="en-US" dirty="0" smtClean="0"/>
          </a:p>
          <a:p>
            <a:pPr lvl="1"/>
            <a:r>
              <a:rPr lang="en-US" dirty="0" smtClean="0"/>
              <a:t>The better we answer the question the higher the benefit, key component of ethics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217754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Tailoring the evaluation to the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800" dirty="0" smtClean="0"/>
          </a:p>
          <a:p>
            <a:r>
              <a:rPr lang="en-US" dirty="0" smtClean="0"/>
              <a:t>Advantage: answer the specific question well</a:t>
            </a:r>
          </a:p>
          <a:p>
            <a:pPr lvl="1"/>
            <a:r>
              <a:rPr lang="en-US" dirty="0" smtClean="0"/>
              <a:t>We design our evaluation to answer exactly the question we want to answer, </a:t>
            </a:r>
          </a:p>
          <a:p>
            <a:pPr lvl="1"/>
            <a:r>
              <a:rPr lang="en-US" dirty="0" smtClean="0"/>
              <a:t>we choose the place and time</a:t>
            </a:r>
          </a:p>
          <a:p>
            <a:pPr lvl="1"/>
            <a:endParaRPr lang="en-US" sz="900" dirty="0" smtClean="0"/>
          </a:p>
          <a:p>
            <a:endParaRPr lang="en-US" sz="900" dirty="0" smtClean="0"/>
          </a:p>
          <a:p>
            <a:r>
              <a:rPr lang="en-US" dirty="0" smtClean="0"/>
              <a:t>Disadvantage: one evaluation only answers the specific question(s) it was designed to answer</a:t>
            </a:r>
          </a:p>
          <a:p>
            <a:pPr lvl="1"/>
            <a:r>
              <a:rPr lang="en-US" dirty="0" smtClean="0"/>
              <a:t>One treatment and comparison group, creates one difference so usually answers only one question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55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vs. specific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Indonesia family life survey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urvey </a:t>
            </a:r>
            <a:r>
              <a:rPr lang="en-US" dirty="0" smtClean="0"/>
              <a:t>on </a:t>
            </a:r>
            <a:r>
              <a:rPr lang="en-US" dirty="0"/>
              <a:t>education, health, </a:t>
            </a:r>
            <a:r>
              <a:rPr lang="en-US" dirty="0" smtClean="0"/>
              <a:t>assets. Representative of 83% of Indonesia, 4 waves since every 1993</a:t>
            </a:r>
            <a:endParaRPr lang="en-US" dirty="0"/>
          </a:p>
          <a:p>
            <a:pPr lvl="1"/>
            <a:r>
              <a:rPr lang="en-US" dirty="0" smtClean="0"/>
              <a:t>Use to assess shocks </a:t>
            </a:r>
            <a:r>
              <a:rPr lang="en-US" dirty="0"/>
              <a:t>or programs </a:t>
            </a:r>
            <a:r>
              <a:rPr lang="en-US" dirty="0" smtClean="0"/>
              <a:t>where happens to be some </a:t>
            </a:r>
            <a:r>
              <a:rPr lang="en-US" dirty="0" smtClean="0"/>
              <a:t>quasi </a:t>
            </a:r>
            <a:r>
              <a:rPr lang="en-US" dirty="0" smtClean="0"/>
              <a:t>randomness in implementation</a:t>
            </a:r>
          </a:p>
          <a:p>
            <a:pPr lvl="1"/>
            <a:r>
              <a:rPr lang="en-US" dirty="0" smtClean="0"/>
              <a:t>Used for evaluating school building program, (</a:t>
            </a:r>
            <a:r>
              <a:rPr lang="en-US" dirty="0" err="1" smtClean="0"/>
              <a:t>Duflo</a:t>
            </a:r>
            <a:r>
              <a:rPr lang="en-US" dirty="0" smtClean="0"/>
              <a:t>, </a:t>
            </a:r>
            <a:r>
              <a:rPr lang="en-US" dirty="0" smtClean="0"/>
              <a:t>2000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sz="900" dirty="0" smtClean="0"/>
          </a:p>
          <a:p>
            <a:r>
              <a:rPr lang="en-US" dirty="0"/>
              <a:t>C</a:t>
            </a:r>
            <a:r>
              <a:rPr lang="en-US" dirty="0" smtClean="0"/>
              <a:t>ommunity monitoring evaluation in Indonesia</a:t>
            </a:r>
          </a:p>
          <a:p>
            <a:pPr lvl="1"/>
            <a:r>
              <a:rPr lang="en-US" dirty="0" smtClean="0"/>
              <a:t>Communities randomized to receive either more external or more local monitoring of road projects</a:t>
            </a:r>
          </a:p>
          <a:p>
            <a:pPr lvl="1"/>
            <a:r>
              <a:rPr lang="en-US" dirty="0" smtClean="0"/>
              <a:t>Know from start we can compare these two approaches to monitoring</a:t>
            </a:r>
          </a:p>
          <a:p>
            <a:pPr lvl="1"/>
            <a:r>
              <a:rPr lang="en-US" dirty="0" smtClean="0"/>
              <a:t>Collect exactly the data needed to monitor corruption by digging up random sample of road and weigh materials used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33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Few assumptions, transparent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know there is no selection bias, </a:t>
            </a:r>
          </a:p>
          <a:p>
            <a:pPr lvl="1"/>
            <a:r>
              <a:rPr lang="en-US" dirty="0" smtClean="0"/>
              <a:t>only systematic difference between treatment and comparison groups is the program</a:t>
            </a:r>
          </a:p>
          <a:p>
            <a:pPr lvl="1"/>
            <a:endParaRPr lang="en-US" sz="900" dirty="0" smtClean="0"/>
          </a:p>
          <a:p>
            <a:r>
              <a:rPr lang="en-US" dirty="0" smtClean="0"/>
              <a:t>Fewer assumptions than for quasi randomized</a:t>
            </a:r>
          </a:p>
          <a:p>
            <a:pPr lvl="1"/>
            <a:r>
              <a:rPr lang="en-US" dirty="0" smtClean="0"/>
              <a:t>that we have controlled for all differences</a:t>
            </a:r>
          </a:p>
          <a:p>
            <a:pPr lvl="1"/>
            <a:r>
              <a:rPr lang="en-US" dirty="0" smtClean="0"/>
              <a:t>that the formula for administering the program cut off was strictly applied</a:t>
            </a:r>
          </a:p>
          <a:p>
            <a:endParaRPr lang="en-US" sz="900" dirty="0" smtClean="0"/>
          </a:p>
          <a:p>
            <a:r>
              <a:rPr lang="en-US" dirty="0" smtClean="0"/>
              <a:t>Direct comparison between two groups gives us our basic result</a:t>
            </a:r>
          </a:p>
          <a:p>
            <a:pPr lvl="1"/>
            <a:r>
              <a:rPr lang="en-US" dirty="0" smtClean="0"/>
              <a:t>less complex analysis helps transparency of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13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Prospective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a prospective evaluation?</a:t>
            </a:r>
          </a:p>
          <a:p>
            <a:pPr lvl="1"/>
            <a:r>
              <a:rPr lang="en-US" dirty="0" smtClean="0"/>
              <a:t>Evaluation designed </a:t>
            </a:r>
            <a:r>
              <a:rPr lang="en-US" dirty="0"/>
              <a:t>in advance</a:t>
            </a:r>
          </a:p>
          <a:p>
            <a:endParaRPr lang="en-US" sz="800" dirty="0" smtClean="0"/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/>
              <a:t>Collect specific data</a:t>
            </a:r>
          </a:p>
          <a:p>
            <a:pPr lvl="1"/>
            <a:r>
              <a:rPr lang="en-US" dirty="0"/>
              <a:t>Collaborative design and evaluation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r>
              <a:rPr lang="en-US" dirty="0" smtClean="0"/>
              <a:t>Disadvantages?</a:t>
            </a:r>
          </a:p>
          <a:p>
            <a:pPr lvl="1"/>
            <a:r>
              <a:rPr lang="en-US" dirty="0" smtClean="0"/>
              <a:t>Long term results emerge in the long run </a:t>
            </a:r>
          </a:p>
          <a:p>
            <a:pPr lvl="1"/>
            <a:r>
              <a:rPr lang="en-US" dirty="0" smtClean="0"/>
              <a:t>Q: What </a:t>
            </a:r>
            <a:r>
              <a:rPr lang="en-US" dirty="0" smtClean="0"/>
              <a:t>approaches could give us long run results in the short run?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69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73162"/>
          </a:xfrm>
        </p:spPr>
        <p:txBody>
          <a:bodyPr>
            <a:noAutofit/>
          </a:bodyPr>
          <a:lstStyle/>
          <a:p>
            <a:r>
              <a:rPr lang="en-US" sz="3700" dirty="0" smtClean="0"/>
              <a:t>When is a randomized evaluation not useful?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When outcomes can only be measured at a very high level</a:t>
            </a:r>
          </a:p>
          <a:p>
            <a:pPr lvl="1"/>
            <a:r>
              <a:rPr lang="en-US" dirty="0" smtClean="0"/>
              <a:t>Fixed vs. floating exchange rates</a:t>
            </a:r>
          </a:p>
          <a:p>
            <a:pPr lvl="1"/>
            <a:r>
              <a:rPr lang="en-US" dirty="0" smtClean="0"/>
              <a:t>Freedom of the press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When general equilibrium effects are important</a:t>
            </a:r>
          </a:p>
          <a:p>
            <a:pPr marL="742950" lvl="2" indent="-342900"/>
            <a:r>
              <a:rPr lang="en-US" dirty="0" smtClean="0"/>
              <a:t>Outcome (like price) is determined by the aggregate of hundreds or thousands of interactions</a:t>
            </a:r>
          </a:p>
          <a:p>
            <a:pPr marL="742950" lvl="2" indent="-342900"/>
            <a:r>
              <a:rPr lang="en-US" dirty="0" smtClean="0"/>
              <a:t>If we change some interactions but not others, we can only observe the aggregate effect</a:t>
            </a:r>
          </a:p>
          <a:p>
            <a:pPr marL="742950" lvl="2" indent="-342900"/>
            <a:r>
              <a:rPr lang="en-US" dirty="0" smtClean="0"/>
              <a:t>Only possible to study when markets are somewhat separate</a:t>
            </a:r>
          </a:p>
          <a:p>
            <a:pPr marL="742950" lvl="2" indent="-342900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89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job counseling in 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7129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Unemployed youth were given job counseling</a:t>
            </a:r>
          </a:p>
          <a:p>
            <a:endParaRPr lang="en-US" sz="900" dirty="0" smtClean="0"/>
          </a:p>
          <a:p>
            <a:r>
              <a:rPr lang="en-US" dirty="0" smtClean="0"/>
              <a:t>Those given counseling found jobs sooner than those not given counseling</a:t>
            </a:r>
          </a:p>
          <a:p>
            <a:endParaRPr lang="en-US" sz="900" dirty="0" smtClean="0"/>
          </a:p>
          <a:p>
            <a:r>
              <a:rPr lang="en-US" dirty="0" smtClean="0"/>
              <a:t>But what was the overall effect on youth employment: did the counseled youth just displace other youth?</a:t>
            </a:r>
          </a:p>
          <a:p>
            <a:endParaRPr lang="en-US" sz="900" dirty="0" smtClean="0"/>
          </a:p>
          <a:p>
            <a:r>
              <a:rPr lang="en-US" dirty="0" smtClean="0"/>
              <a:t>Randomized how many youth counseled by city</a:t>
            </a:r>
          </a:p>
          <a:p>
            <a:endParaRPr lang="en-US" sz="900" dirty="0" smtClean="0"/>
          </a:p>
          <a:p>
            <a:r>
              <a:rPr lang="en-US" dirty="0" smtClean="0"/>
              <a:t>Where more youth counseled, uncounseled did worse, </a:t>
            </a:r>
            <a:r>
              <a:rPr lang="en-US" dirty="0" smtClean="0"/>
              <a:t>i.e. </a:t>
            </a:r>
            <a:r>
              <a:rPr lang="en-US" dirty="0" smtClean="0"/>
              <a:t>displacement was a real problem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0" y="6313116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Crepon</a:t>
            </a:r>
            <a:r>
              <a:rPr lang="en-US" dirty="0" smtClean="0"/>
              <a:t> et al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34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considerations: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Belmont principles (and equivalent in other countries) establish ethical rules for research. Include 3 key principles:</a:t>
            </a:r>
          </a:p>
          <a:p>
            <a:pPr lvl="1"/>
            <a:r>
              <a:rPr lang="en-US" u="sng" dirty="0" smtClean="0"/>
              <a:t>Respect for persons: </a:t>
            </a:r>
            <a:r>
              <a:rPr lang="en-US" dirty="0" smtClean="0"/>
              <a:t>participants should be informed of risks and given a choice about participation</a:t>
            </a:r>
          </a:p>
          <a:p>
            <a:pPr lvl="1"/>
            <a:r>
              <a:rPr lang="en-US" u="sng" dirty="0" smtClean="0"/>
              <a:t>Benefice: </a:t>
            </a:r>
            <a:r>
              <a:rPr lang="en-US" dirty="0" smtClean="0"/>
              <a:t>the risks of research should be carefully weighed against the benefits. Risks should be minimized</a:t>
            </a:r>
          </a:p>
          <a:p>
            <a:pPr lvl="1"/>
            <a:r>
              <a:rPr lang="en-US" u="sng" dirty="0" smtClean="0"/>
              <a:t>Justice: </a:t>
            </a:r>
            <a:r>
              <a:rPr lang="en-US" dirty="0" smtClean="0"/>
              <a:t>the people (and the type of people) who take the risks should be those who benefit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54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Implications: approval for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Many universities have Institutional Review Boards who review all human subject research of students, faculty and staff</a:t>
            </a:r>
          </a:p>
          <a:p>
            <a:endParaRPr lang="en-US" sz="1000" dirty="0"/>
          </a:p>
          <a:p>
            <a:r>
              <a:rPr lang="en-US" dirty="0" smtClean="0"/>
              <a:t>May also require approvals from review board where study takes place</a:t>
            </a:r>
          </a:p>
          <a:p>
            <a:endParaRPr lang="en-US" sz="1100" dirty="0" smtClean="0"/>
          </a:p>
          <a:p>
            <a:r>
              <a:rPr lang="en-US" dirty="0" smtClean="0"/>
              <a:t>Approval needed before study starts</a:t>
            </a:r>
          </a:p>
          <a:p>
            <a:pPr lvl="1"/>
            <a:r>
              <a:rPr lang="en-US" dirty="0" smtClean="0"/>
              <a:t>Good to get general approval at conceptual stage to cover piloting</a:t>
            </a:r>
          </a:p>
          <a:p>
            <a:pPr lvl="1"/>
            <a:r>
              <a:rPr lang="en-US" dirty="0" smtClean="0"/>
              <a:t>Provide detailed surveys and final numbers of subjects covered before study launch</a:t>
            </a:r>
          </a:p>
          <a:p>
            <a:pPr lvl="1"/>
            <a:r>
              <a:rPr lang="en-US" dirty="0" smtClean="0"/>
              <a:t>Approvals usually need to be updated every year with updates of people reached and any adverse consequences </a:t>
            </a:r>
            <a:endParaRPr lang="en-US" dirty="0" smtClean="0"/>
          </a:p>
          <a:p>
            <a:endParaRPr lang="en-US" sz="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55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2348</TotalTime>
  <Words>1038</Words>
  <Application>Microsoft Office PowerPoint</Application>
  <PresentationFormat>On-screen Show (4:3)</PresentationFormat>
  <Paragraphs>149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Benefits and limits of randomization</vt:lpstr>
      <vt:lpstr>Tailoring the evaluation to the question</vt:lpstr>
      <vt:lpstr>General vs. specific research</vt:lpstr>
      <vt:lpstr>Few assumptions, transparent findings</vt:lpstr>
      <vt:lpstr>Prospective evaluation</vt:lpstr>
      <vt:lpstr>When is a randomized evaluation not useful?</vt:lpstr>
      <vt:lpstr>Example: job counseling in France</vt:lpstr>
      <vt:lpstr>Ethical considerations: background</vt:lpstr>
      <vt:lpstr>Implications: approval for study</vt:lpstr>
      <vt:lpstr>Respect for persons</vt:lpstr>
      <vt:lpstr>Justice provision</vt:lpstr>
      <vt:lpstr>Benefice principle</vt:lpstr>
      <vt:lpstr>Risk of harm from evaluating</vt:lpstr>
      <vt:lpstr>What are the benefits?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Benefits and limits of randomization</dc:title>
  <dc:creator>Rachel Glennerster</dc:creator>
  <cp:lastModifiedBy>Rachel Glennerster</cp:lastModifiedBy>
  <cp:revision>30</cp:revision>
  <dcterms:created xsi:type="dcterms:W3CDTF">2013-09-22T11:09:12Z</dcterms:created>
  <dcterms:modified xsi:type="dcterms:W3CDTF">2013-11-07T18:25:11Z</dcterms:modified>
</cp:coreProperties>
</file>