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0" r:id="rId5"/>
    <p:sldId id="263" r:id="rId6"/>
    <p:sldId id="258" r:id="rId7"/>
    <p:sldId id="259" r:id="rId8"/>
    <p:sldId id="266" r:id="rId9"/>
    <p:sldId id="267" r:id="rId10"/>
    <p:sldId id="271" r:id="rId11"/>
    <p:sldId id="272" r:id="rId12"/>
    <p:sldId id="268" r:id="rId13"/>
    <p:sldId id="270" r:id="rId14"/>
    <p:sldId id="269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5C26-E38C-438F-A5E6-ECDE5FDD1055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0E30-D554-4CD9-9F93-42F7B4C1C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33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5C26-E38C-438F-A5E6-ECDE5FDD1055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0E30-D554-4CD9-9F93-42F7B4C1C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830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5C26-E38C-438F-A5E6-ECDE5FDD1055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0E30-D554-4CD9-9F93-42F7B4C1C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91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5C26-E38C-438F-A5E6-ECDE5FDD1055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0E30-D554-4CD9-9F93-42F7B4C1C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9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5C26-E38C-438F-A5E6-ECDE5FDD1055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0E30-D554-4CD9-9F93-42F7B4C1C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5C26-E38C-438F-A5E6-ECDE5FDD1055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0E30-D554-4CD9-9F93-42F7B4C1C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913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5C26-E38C-438F-A5E6-ECDE5FDD1055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0E30-D554-4CD9-9F93-42F7B4C1C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2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5C26-E38C-438F-A5E6-ECDE5FDD1055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0E30-D554-4CD9-9F93-42F7B4C1C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547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5C26-E38C-438F-A5E6-ECDE5FDD1055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0E30-D554-4CD9-9F93-42F7B4C1C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3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5C26-E38C-438F-A5E6-ECDE5FDD1055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0E30-D554-4CD9-9F93-42F7B4C1C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111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5C26-E38C-438F-A5E6-ECDE5FDD1055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0E30-D554-4CD9-9F93-42F7B4C1C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25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85C26-E38C-438F-A5E6-ECDE5FDD1055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90E30-D554-4CD9-9F93-42F7B4C1C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951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Pre-analysis plans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Module 8.3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415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number of immunizations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418" y="1524000"/>
            <a:ext cx="6121945" cy="447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15000" y="6119153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Banerjee et al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941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</a:t>
            </a:r>
            <a:r>
              <a:rPr lang="en-US" dirty="0" smtClean="0"/>
              <a:t>esults fully immunized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5000" y="6119153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Banerjee et al 2010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371600"/>
            <a:ext cx="3886200" cy="3814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233" y="5411417"/>
            <a:ext cx="4818967" cy="604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9282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839200" cy="1020762"/>
          </a:xfrm>
        </p:spPr>
        <p:txBody>
          <a:bodyPr>
            <a:noAutofit/>
          </a:bodyPr>
          <a:lstStyle/>
          <a:p>
            <a:r>
              <a:rPr lang="en-US" sz="3800" dirty="0"/>
              <a:t>C</a:t>
            </a:r>
            <a:r>
              <a:rPr lang="en-US" sz="3800" dirty="0" smtClean="0"/>
              <a:t>ommunity driven development (with PAP)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4055"/>
            <a:ext cx="8382000" cy="5257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Evaluation of the impact of a CDD program including:</a:t>
            </a:r>
          </a:p>
          <a:p>
            <a:pPr lvl="1"/>
            <a:r>
              <a:rPr lang="en-US" sz="2400" dirty="0" smtClean="0"/>
              <a:t>Quality and quantity of public goods</a:t>
            </a:r>
          </a:p>
          <a:p>
            <a:pPr lvl="1"/>
            <a:r>
              <a:rPr lang="en-US" sz="2400" dirty="0" smtClean="0"/>
              <a:t>Social capital</a:t>
            </a:r>
          </a:p>
          <a:p>
            <a:pPr lvl="1"/>
            <a:r>
              <a:rPr lang="en-US" sz="2400" dirty="0" smtClean="0"/>
              <a:t>Trust</a:t>
            </a:r>
          </a:p>
          <a:p>
            <a:pPr lvl="1"/>
            <a:r>
              <a:rPr lang="en-US" sz="2400" dirty="0" smtClean="0"/>
              <a:t>Participation </a:t>
            </a:r>
          </a:p>
          <a:p>
            <a:pPr marL="0" indent="0">
              <a:buNone/>
            </a:pPr>
            <a:endParaRPr lang="en-US" sz="700" dirty="0" smtClean="0"/>
          </a:p>
          <a:p>
            <a:r>
              <a:rPr lang="en-US" sz="2400" dirty="0" smtClean="0"/>
              <a:t>Each outcome area had many indicators, </a:t>
            </a:r>
            <a:r>
              <a:rPr lang="en-US" sz="2400" dirty="0" err="1" smtClean="0"/>
              <a:t>eg</a:t>
            </a:r>
            <a:r>
              <a:rPr lang="en-US" sz="2400" dirty="0" smtClean="0"/>
              <a:t> many public goods</a:t>
            </a:r>
          </a:p>
          <a:p>
            <a:pPr lvl="1"/>
            <a:r>
              <a:rPr lang="en-US" sz="2400" dirty="0" smtClean="0"/>
              <a:t>&gt;300</a:t>
            </a:r>
            <a:r>
              <a:rPr lang="en-US" sz="2400" dirty="0" smtClean="0"/>
              <a:t> </a:t>
            </a:r>
            <a:r>
              <a:rPr lang="en-US" sz="2400" dirty="0" smtClean="0"/>
              <a:t>outcome indicators in total</a:t>
            </a:r>
          </a:p>
          <a:p>
            <a:pPr marL="457200" lvl="1" indent="0">
              <a:buNone/>
            </a:pPr>
            <a:r>
              <a:rPr lang="en-US" sz="900" dirty="0" smtClean="0"/>
              <a:t> </a:t>
            </a:r>
          </a:p>
          <a:p>
            <a:r>
              <a:rPr lang="en-US" sz="2400" dirty="0" smtClean="0"/>
              <a:t>Several important subgroups to examine:</a:t>
            </a:r>
          </a:p>
          <a:p>
            <a:pPr lvl="1"/>
            <a:r>
              <a:rPr lang="en-US" sz="2400" dirty="0"/>
              <a:t>Women and youth primary targets</a:t>
            </a:r>
          </a:p>
          <a:p>
            <a:pPr lvl="1"/>
            <a:r>
              <a:rPr lang="en-US" sz="2400" dirty="0"/>
              <a:t>Program implemented in two very different regions</a:t>
            </a:r>
          </a:p>
        </p:txBody>
      </p:sp>
    </p:spTree>
    <p:extLst>
      <p:ext uri="{BB962C8B-B14F-4D97-AF65-F5344CB8AC3E}">
        <p14:creationId xmlns:p14="http://schemas.microsoft.com/office/powerpoint/2010/main" val="1001574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should a PAP be written?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</a:t>
            </a:r>
            <a:r>
              <a:rPr lang="en-US" dirty="0" smtClean="0"/>
              <a:t>efore the baseline?</a:t>
            </a:r>
          </a:p>
          <a:p>
            <a:pPr lvl="1"/>
            <a:r>
              <a:rPr lang="en-US" dirty="0" smtClean="0"/>
              <a:t>Prevents us from learning about what questions have low response rates or inconsistent answers </a:t>
            </a:r>
          </a:p>
          <a:p>
            <a:pPr lvl="1"/>
            <a:endParaRPr lang="en-US" sz="1100" dirty="0" smtClean="0"/>
          </a:p>
          <a:p>
            <a:r>
              <a:rPr lang="en-US" dirty="0"/>
              <a:t>B</a:t>
            </a:r>
            <a:r>
              <a:rPr lang="en-US" dirty="0" smtClean="0"/>
              <a:t>efore the program starts?</a:t>
            </a:r>
          </a:p>
          <a:p>
            <a:pPr lvl="1"/>
            <a:r>
              <a:rPr lang="en-US" dirty="0" smtClean="0"/>
              <a:t>prevents researchers taking advantage of random shocks which happen to mainly impact treatment or comparison</a:t>
            </a:r>
          </a:p>
          <a:p>
            <a:pPr lvl="1"/>
            <a:r>
              <a:rPr lang="en-US" dirty="0" smtClean="0"/>
              <a:t>Also prevents researchers thinking of new hypotheses, e.g. unthought-of of negative consequences</a:t>
            </a:r>
          </a:p>
          <a:p>
            <a:pPr lvl="1"/>
            <a:endParaRPr lang="en-US" sz="1100" dirty="0" smtClean="0"/>
          </a:p>
          <a:p>
            <a:r>
              <a:rPr lang="en-US" dirty="0" smtClean="0"/>
              <a:t>Before looking at any data?</a:t>
            </a:r>
          </a:p>
          <a:p>
            <a:pPr lvl="1"/>
            <a:r>
              <a:rPr lang="en-US" dirty="0" smtClean="0"/>
              <a:t>Can be useful to look at comparison data to determine appropriate control variables</a:t>
            </a:r>
          </a:p>
          <a:p>
            <a:pPr lvl="1"/>
            <a:r>
              <a:rPr lang="en-US" dirty="0" smtClean="0"/>
              <a:t>drop variables where little chance of improvement (e.g. 95% of control already do)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619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be covered in a PAP?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Main outcome measures</a:t>
            </a:r>
          </a:p>
          <a:p>
            <a:endParaRPr lang="en-US" sz="900" dirty="0" smtClean="0"/>
          </a:p>
          <a:p>
            <a:r>
              <a:rPr lang="en-US" dirty="0" smtClean="0"/>
              <a:t>Which outcome measures are primary and which secondary</a:t>
            </a:r>
          </a:p>
          <a:p>
            <a:endParaRPr lang="en-US" sz="900" dirty="0" smtClean="0"/>
          </a:p>
          <a:p>
            <a:r>
              <a:rPr lang="en-US" dirty="0" smtClean="0"/>
              <a:t>The precise composition </a:t>
            </a:r>
          </a:p>
          <a:p>
            <a:endParaRPr lang="en-US" sz="900" dirty="0" smtClean="0"/>
          </a:p>
          <a:p>
            <a:r>
              <a:rPr lang="en-US" dirty="0" smtClean="0"/>
              <a:t>Subgroups to be analyzed</a:t>
            </a:r>
          </a:p>
          <a:p>
            <a:endParaRPr lang="en-US" sz="900" dirty="0" smtClean="0"/>
          </a:p>
          <a:p>
            <a:r>
              <a:rPr lang="en-US" dirty="0" smtClean="0"/>
              <a:t>Direction of expected impact if we want to use a one-sided test</a:t>
            </a:r>
          </a:p>
          <a:p>
            <a:endParaRPr lang="en-US" sz="900" dirty="0" smtClean="0"/>
          </a:p>
          <a:p>
            <a:r>
              <a:rPr lang="en-US" dirty="0" smtClean="0"/>
              <a:t>Primary specification to be used </a:t>
            </a:r>
          </a:p>
          <a:p>
            <a:pPr lvl="1"/>
            <a:r>
              <a:rPr lang="en-US" dirty="0" smtClean="0"/>
              <a:t>What control variables to include</a:t>
            </a:r>
          </a:p>
          <a:p>
            <a:pPr lvl="1"/>
            <a:r>
              <a:rPr lang="en-US" dirty="0" smtClean="0"/>
              <a:t>How is the outcome variable specified, in logs, changes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593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a PAP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Any analysis that is not included in the PAP has less credibility</a:t>
            </a:r>
          </a:p>
          <a:p>
            <a:pPr lvl="1"/>
            <a:r>
              <a:rPr lang="en-US" dirty="0" smtClean="0"/>
              <a:t>Only do a PAP if you have the time to think it through carefully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Sometimes patterns in the data tell consistent stories we never thought of</a:t>
            </a:r>
          </a:p>
          <a:p>
            <a:pPr lvl="1"/>
            <a:r>
              <a:rPr lang="en-US" dirty="0" smtClean="0"/>
              <a:t>We might want the flexibility to pursue these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With complex evaluations it can be hard to think through all outcome combinations and how analysis should proceed with each</a:t>
            </a:r>
          </a:p>
          <a:p>
            <a:pPr lvl="1"/>
            <a:r>
              <a:rPr lang="en-US" dirty="0" smtClean="0"/>
              <a:t>We may do different secondary analysis if the impact is positive vs. negative</a:t>
            </a:r>
          </a:p>
          <a:p>
            <a:pPr lvl="1"/>
            <a:r>
              <a:rPr lang="en-US" dirty="0" smtClean="0"/>
              <a:t>One option is to do PAP in stages, look at some data, then write another PAP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279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on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we find a result is significant at the 5% level, what does this mean?</a:t>
            </a:r>
          </a:p>
          <a:p>
            <a:pPr lvl="1"/>
            <a:r>
              <a:rPr lang="en-US" dirty="0" smtClean="0"/>
              <a:t>there is a 5% or less probability it is the result of chance</a:t>
            </a:r>
          </a:p>
          <a:p>
            <a:pPr lvl="1"/>
            <a:endParaRPr lang="en-US" sz="800" dirty="0" smtClean="0"/>
          </a:p>
          <a:p>
            <a:r>
              <a:rPr lang="en-US" sz="3200" dirty="0" smtClean="0"/>
              <a:t>If we test 10 independent hypotheses ther</a:t>
            </a:r>
            <a:r>
              <a:rPr lang="en-US" dirty="0" smtClean="0"/>
              <a:t>e is a 40% chance we will fail to reject the null</a:t>
            </a:r>
            <a:r>
              <a:rPr lang="en-US" sz="3200" dirty="0" smtClean="0"/>
              <a:t> at the 5% level at least once</a:t>
            </a:r>
          </a:p>
          <a:p>
            <a:pPr lvl="1"/>
            <a:r>
              <a:rPr lang="en-US" dirty="0" smtClean="0"/>
              <a:t>i.e. 40% chance </a:t>
            </a:r>
            <a:r>
              <a:rPr lang="en-US" sz="2800" dirty="0" smtClean="0"/>
              <a:t>find one hypothesis is significant at the 5% level</a:t>
            </a:r>
          </a:p>
          <a:p>
            <a:pPr lvl="1"/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908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Publication bias: 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7924800" cy="4876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Evaluations </a:t>
            </a:r>
            <a:r>
              <a:rPr lang="en-US" sz="2800" dirty="0"/>
              <a:t>with positive or </a:t>
            </a:r>
            <a:r>
              <a:rPr lang="en-US" sz="2800" dirty="0" smtClean="0"/>
              <a:t>negative significant </a:t>
            </a:r>
            <a:r>
              <a:rPr lang="en-US" sz="2800" dirty="0"/>
              <a:t>impacts more likely to get </a:t>
            </a:r>
            <a:r>
              <a:rPr lang="en-US" sz="2800" dirty="0" smtClean="0"/>
              <a:t>published</a:t>
            </a:r>
          </a:p>
          <a:p>
            <a:pPr>
              <a:lnSpc>
                <a:spcPct val="80000"/>
              </a:lnSpc>
            </a:pPr>
            <a:endParaRPr lang="en-US" sz="10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If </a:t>
            </a:r>
            <a:r>
              <a:rPr lang="en-US" sz="2800" dirty="0"/>
              <a:t>enough evaluations are run on a given type of program, some will give positive result by </a:t>
            </a:r>
            <a:r>
              <a:rPr lang="en-US" sz="2800" dirty="0" smtClean="0"/>
              <a:t>chance</a:t>
            </a:r>
          </a:p>
          <a:p>
            <a:pPr>
              <a:lnSpc>
                <a:spcPct val="80000"/>
              </a:lnSpc>
            </a:pPr>
            <a:endParaRPr lang="en-US" sz="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Those with a vested interest may even deliberately run many studies and publicize only some of the results</a:t>
            </a:r>
          </a:p>
          <a:p>
            <a:pPr>
              <a:lnSpc>
                <a:spcPct val="80000"/>
              </a:lnSpc>
            </a:pPr>
            <a:endParaRPr lang="en-US" sz="10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Published </a:t>
            </a:r>
            <a:r>
              <a:rPr lang="en-US" sz="2800" dirty="0"/>
              <a:t>results will </a:t>
            </a:r>
            <a:r>
              <a:rPr lang="en-US" sz="2800" dirty="0" smtClean="0"/>
              <a:t>suggest </a:t>
            </a:r>
            <a:r>
              <a:rPr lang="en-US" sz="2800" dirty="0"/>
              <a:t>the program is effective even if it </a:t>
            </a:r>
            <a:r>
              <a:rPr lang="en-US" sz="2800" dirty="0" smtClean="0"/>
              <a:t>isn’t</a:t>
            </a:r>
          </a:p>
          <a:p>
            <a:pPr>
              <a:lnSpc>
                <a:spcPct val="80000"/>
              </a:lnSpc>
            </a:pPr>
            <a:endParaRPr lang="en-US" sz="1000" dirty="0" smtClean="0"/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sz="2000" dirty="0"/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981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registers as a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7848600" cy="49530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All studies are registered before the results are known</a:t>
            </a:r>
          </a:p>
          <a:p>
            <a:pPr>
              <a:lnSpc>
                <a:spcPct val="80000"/>
              </a:lnSpc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sz="2800" dirty="0"/>
              <a:t>Shows how many studies examined a type of program</a:t>
            </a:r>
          </a:p>
          <a:p>
            <a:pPr>
              <a:lnSpc>
                <a:spcPct val="80000"/>
              </a:lnSpc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sz="2800" dirty="0"/>
              <a:t>If 20 studies are started on a given question and only one positive study is published, we may worry the others found no result</a:t>
            </a:r>
          </a:p>
          <a:p>
            <a:pPr lvl="1">
              <a:lnSpc>
                <a:spcPct val="80000"/>
              </a:lnSpc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sz="2800" dirty="0"/>
              <a:t>Incentives for registration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Some medical journals require </a:t>
            </a:r>
            <a:r>
              <a:rPr lang="en-US" dirty="0" smtClean="0"/>
              <a:t>registration before study started </a:t>
            </a:r>
            <a:r>
              <a:rPr lang="en-US" dirty="0"/>
              <a:t>for publication</a:t>
            </a:r>
          </a:p>
          <a:p>
            <a:pPr lvl="1">
              <a:lnSpc>
                <a:spcPct val="80000"/>
              </a:lnSpc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New registries </a:t>
            </a:r>
            <a:r>
              <a:rPr lang="en-US" sz="2800" dirty="0"/>
              <a:t>for RCTs in social </a:t>
            </a:r>
            <a:r>
              <a:rPr lang="en-US" sz="2800" dirty="0" smtClean="0"/>
              <a:t>sciences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dirty="0" err="1" smtClean="0"/>
              <a:t>E.g</a:t>
            </a:r>
            <a:r>
              <a:rPr lang="en-US" dirty="0" smtClean="0"/>
              <a:t> by </a:t>
            </a:r>
            <a:r>
              <a:rPr lang="en-US" dirty="0"/>
              <a:t>the American Economic </a:t>
            </a:r>
            <a:r>
              <a:rPr lang="en-US" dirty="0" smtClean="0"/>
              <a:t>Association</a:t>
            </a:r>
          </a:p>
          <a:p>
            <a:pPr lvl="1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619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 of registries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Q: what are the advantages of </a:t>
            </a:r>
            <a:r>
              <a:rPr lang="en-US" dirty="0" smtClean="0"/>
              <a:t>having a registry that only covers RCTs?</a:t>
            </a:r>
          </a:p>
          <a:p>
            <a:endParaRPr lang="en-US" sz="800" dirty="0" smtClean="0"/>
          </a:p>
          <a:p>
            <a:r>
              <a:rPr lang="en-US" dirty="0" smtClean="0"/>
              <a:t>Q: Is publication bias only a problem for RCTs?</a:t>
            </a:r>
          </a:p>
          <a:p>
            <a:pPr lvl="1"/>
            <a:r>
              <a:rPr lang="en-US" dirty="0" smtClean="0"/>
              <a:t>If not why not have a registry for non RCTs?</a:t>
            </a:r>
          </a:p>
          <a:p>
            <a:pPr lvl="1"/>
            <a:endParaRPr lang="en-US" sz="800" dirty="0" smtClean="0"/>
          </a:p>
          <a:p>
            <a:r>
              <a:rPr lang="en-US" dirty="0" smtClean="0"/>
              <a:t>Q: Should </a:t>
            </a:r>
            <a:r>
              <a:rPr lang="en-US" dirty="0" smtClean="0"/>
              <a:t>registration only be allowed before the start of a study?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733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mining: 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Looking </a:t>
            </a:r>
            <a:r>
              <a:rPr lang="en-US" sz="3600" dirty="0"/>
              <a:t>at the data many different ways, trying to find the result you want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sz="3600" dirty="0" smtClean="0"/>
              <a:t>If </a:t>
            </a:r>
            <a:r>
              <a:rPr lang="en-US" sz="3600" dirty="0"/>
              <a:t>test impact of program on many different outcomes, some will show positive  </a:t>
            </a:r>
            <a:r>
              <a:rPr lang="en-US" sz="3600" dirty="0" smtClean="0"/>
              <a:t>(or negative) impact </a:t>
            </a:r>
            <a:r>
              <a:rPr lang="en-US" sz="3600" dirty="0"/>
              <a:t>by </a:t>
            </a:r>
            <a:r>
              <a:rPr lang="en-US" sz="3600" dirty="0" smtClean="0"/>
              <a:t>chance</a:t>
            </a:r>
          </a:p>
          <a:p>
            <a:endParaRPr lang="en-US" sz="1200" dirty="0" smtClean="0"/>
          </a:p>
          <a:p>
            <a:r>
              <a:rPr lang="en-US" sz="3600" dirty="0" smtClean="0"/>
              <a:t>If test impact of program on many different subgroups, some will show positive (or negative) impact by chance</a:t>
            </a:r>
          </a:p>
          <a:p>
            <a:endParaRPr lang="en-US" sz="1200" dirty="0" smtClean="0"/>
          </a:p>
          <a:p>
            <a:r>
              <a:rPr lang="en-US" sz="3600" dirty="0" smtClean="0"/>
              <a:t>We may be falsely accused of data mining</a:t>
            </a:r>
          </a:p>
          <a:p>
            <a:pPr lvl="1"/>
            <a:r>
              <a:rPr lang="en-US" sz="3100" dirty="0" smtClean="0"/>
              <a:t>E.g. we test one subgroup and report the results but readers think maybe we tested many and only reported the one that was significant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683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Preanalysis</a:t>
            </a:r>
            <a:r>
              <a:rPr lang="en-US" dirty="0" smtClean="0"/>
              <a:t> plans as a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endParaRPr lang="en-US" sz="800" b="1" dirty="0" smtClean="0"/>
          </a:p>
          <a:p>
            <a:r>
              <a:rPr lang="en-US" dirty="0" smtClean="0"/>
              <a:t>Write down in advance how the data will be analyzed</a:t>
            </a:r>
          </a:p>
          <a:p>
            <a:pPr lvl="1"/>
            <a:r>
              <a:rPr lang="en-US" dirty="0" smtClean="0"/>
              <a:t>What outcomes are of primary interest</a:t>
            </a:r>
          </a:p>
          <a:p>
            <a:pPr lvl="1"/>
            <a:r>
              <a:rPr lang="en-US" dirty="0" smtClean="0"/>
              <a:t>What subgroups will be examined</a:t>
            </a:r>
          </a:p>
          <a:p>
            <a:endParaRPr lang="en-US" sz="900" dirty="0"/>
          </a:p>
          <a:p>
            <a:r>
              <a:rPr lang="en-US" dirty="0" smtClean="0"/>
              <a:t>Register the plan with some external organization </a:t>
            </a:r>
          </a:p>
          <a:p>
            <a:endParaRPr lang="en-US" sz="900" dirty="0" smtClean="0"/>
          </a:p>
          <a:p>
            <a:r>
              <a:rPr lang="en-US" dirty="0" smtClean="0"/>
              <a:t>When presenting results, show all those covered in the PAP</a:t>
            </a:r>
          </a:p>
          <a:p>
            <a:pPr lvl="1"/>
            <a:r>
              <a:rPr lang="en-US" dirty="0" smtClean="0"/>
              <a:t>highlight any deviations from or additions to the PAP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796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a PAP most useful?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When a study has a large number of outcomes with no obvious hierarchy of which are the most important</a:t>
            </a:r>
          </a:p>
          <a:p>
            <a:endParaRPr lang="en-US" sz="800" dirty="0" smtClean="0"/>
          </a:p>
          <a:p>
            <a:r>
              <a:rPr lang="en-US" dirty="0" smtClean="0"/>
              <a:t>When researchers know they are interested in differential impact on different subgroups (heterogeneous treatment effects)</a:t>
            </a:r>
          </a:p>
          <a:p>
            <a:endParaRPr lang="en-US" sz="800" dirty="0" smtClean="0"/>
          </a:p>
          <a:p>
            <a:r>
              <a:rPr lang="en-US" dirty="0" smtClean="0"/>
              <a:t>When researchers are concerned others will push them to find positive impacts</a:t>
            </a:r>
          </a:p>
          <a:p>
            <a:endParaRPr lang="en-US" sz="900" dirty="0" smtClean="0"/>
          </a:p>
          <a:p>
            <a:r>
              <a:rPr lang="en-US" dirty="0" smtClean="0"/>
              <a:t>When want to adjust statistical tests for multiple hypothesis 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836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200" cy="1096962"/>
          </a:xfrm>
        </p:spPr>
        <p:txBody>
          <a:bodyPr>
            <a:normAutofit/>
          </a:bodyPr>
          <a:lstStyle/>
          <a:p>
            <a:r>
              <a:rPr lang="en-US" dirty="0"/>
              <a:t>I</a:t>
            </a:r>
            <a:r>
              <a:rPr lang="en-US" dirty="0" smtClean="0"/>
              <a:t>ncentives for immunization (no PAP)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5257800"/>
          </a:xfrm>
        </p:spPr>
        <p:txBody>
          <a:bodyPr>
            <a:noAutofit/>
          </a:bodyPr>
          <a:lstStyle/>
          <a:p>
            <a:r>
              <a:rPr lang="en-US" sz="2400" dirty="0"/>
              <a:t>P</a:t>
            </a:r>
            <a:r>
              <a:rPr lang="en-US" sz="2400" dirty="0" smtClean="0"/>
              <a:t>rogram to increase immunization in rural India with two arms</a:t>
            </a:r>
          </a:p>
          <a:p>
            <a:pPr lvl="1"/>
            <a:r>
              <a:rPr lang="en-US" sz="2300" dirty="0" smtClean="0"/>
              <a:t>Predictable and reliable immunization camps</a:t>
            </a:r>
          </a:p>
          <a:p>
            <a:pPr lvl="1"/>
            <a:r>
              <a:rPr lang="en-US" sz="2300" dirty="0" smtClean="0"/>
              <a:t>Camps plus 1kg lentils for each shot and set of plates on completion of full immunization</a:t>
            </a:r>
          </a:p>
          <a:p>
            <a:pPr lvl="1"/>
            <a:endParaRPr lang="en-US" sz="800" dirty="0" smtClean="0"/>
          </a:p>
          <a:p>
            <a:r>
              <a:rPr lang="en-US" sz="2400" dirty="0" smtClean="0"/>
              <a:t>One main outcome (immunization), more than one indicator </a:t>
            </a:r>
          </a:p>
          <a:p>
            <a:pPr lvl="1"/>
            <a:r>
              <a:rPr lang="en-US" sz="2300" dirty="0" smtClean="0"/>
              <a:t>Ever received any immunization</a:t>
            </a:r>
          </a:p>
          <a:p>
            <a:pPr lvl="1"/>
            <a:r>
              <a:rPr lang="en-US" sz="2300" dirty="0" smtClean="0"/>
              <a:t>% with full immunization</a:t>
            </a:r>
          </a:p>
          <a:p>
            <a:pPr lvl="1"/>
            <a:endParaRPr lang="en-US" sz="700" dirty="0" smtClean="0"/>
          </a:p>
          <a:p>
            <a:r>
              <a:rPr lang="en-US" sz="2400" dirty="0" smtClean="0"/>
              <a:t>Showing two indicators illustrated why the program worked</a:t>
            </a:r>
          </a:p>
          <a:p>
            <a:pPr lvl="1"/>
            <a:r>
              <a:rPr lang="en-US" sz="2300" dirty="0" smtClean="0"/>
              <a:t>Regular camps increased children with at least one shot</a:t>
            </a:r>
          </a:p>
          <a:p>
            <a:pPr lvl="1"/>
            <a:r>
              <a:rPr lang="en-US" sz="2300" dirty="0"/>
              <a:t>I</a:t>
            </a:r>
            <a:r>
              <a:rPr lang="en-US" sz="2300" dirty="0" smtClean="0"/>
              <a:t>ncentive increased % with full immunization</a:t>
            </a:r>
          </a:p>
          <a:p>
            <a:pPr lvl="1"/>
            <a:r>
              <a:rPr lang="en-US" sz="2300" dirty="0" smtClean="0"/>
              <a:t>Suggests unwillingness to immunize not main barrier to full immunization, instead incentive helped maintain persistence</a:t>
            </a:r>
          </a:p>
        </p:txBody>
      </p:sp>
    </p:spTree>
    <p:extLst>
      <p:ext uri="{BB962C8B-B14F-4D97-AF65-F5344CB8AC3E}">
        <p14:creationId xmlns:p14="http://schemas.microsoft.com/office/powerpoint/2010/main" val="1175835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12023</TotalTime>
  <Words>927</Words>
  <Application>Microsoft Office PowerPoint</Application>
  <PresentationFormat>On-screen Show (4:3)</PresentationFormat>
  <Paragraphs>132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Pre-analysis plans</vt:lpstr>
      <vt:lpstr>Recap on statistics</vt:lpstr>
      <vt:lpstr>Publication bias: what is it?</vt:lpstr>
      <vt:lpstr>Study registers as a solution</vt:lpstr>
      <vt:lpstr>Coverage of registries</vt:lpstr>
      <vt:lpstr>Data mining: what is it?</vt:lpstr>
      <vt:lpstr>Preanalysis plans as a solution</vt:lpstr>
      <vt:lpstr>When is a PAP most useful?</vt:lpstr>
      <vt:lpstr>Incentives for immunization (no PAP)</vt:lpstr>
      <vt:lpstr>Results: number of immunizations</vt:lpstr>
      <vt:lpstr>Results fully immunized</vt:lpstr>
      <vt:lpstr>Community driven development (with PAP)</vt:lpstr>
      <vt:lpstr>When should a PAP be written?</vt:lpstr>
      <vt:lpstr>What should be covered in a PAP?</vt:lpstr>
      <vt:lpstr>Disadvantages of a PAP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Pre-analysis plans</dc:title>
  <dc:creator>Rachel Glennerster</dc:creator>
  <cp:lastModifiedBy>Rachel Glennerster</cp:lastModifiedBy>
  <cp:revision>23</cp:revision>
  <dcterms:created xsi:type="dcterms:W3CDTF">2013-10-12T19:56:49Z</dcterms:created>
  <dcterms:modified xsi:type="dcterms:W3CDTF">2013-11-16T16:51:45Z</dcterms:modified>
</cp:coreProperties>
</file>